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11" r:id="rId2"/>
    <p:sldId id="417" r:id="rId3"/>
    <p:sldId id="316" r:id="rId4"/>
    <p:sldId id="425" r:id="rId5"/>
    <p:sldId id="416" r:id="rId6"/>
    <p:sldId id="423" r:id="rId7"/>
    <p:sldId id="424" r:id="rId8"/>
    <p:sldId id="418" r:id="rId9"/>
    <p:sldId id="408" r:id="rId10"/>
    <p:sldId id="435" r:id="rId11"/>
    <p:sldId id="436" r:id="rId12"/>
    <p:sldId id="433" r:id="rId13"/>
    <p:sldId id="437" r:id="rId14"/>
    <p:sldId id="438" r:id="rId15"/>
    <p:sldId id="434" r:id="rId16"/>
    <p:sldId id="439" r:id="rId17"/>
    <p:sldId id="440" r:id="rId18"/>
    <p:sldId id="426" r:id="rId19"/>
    <p:sldId id="441" r:id="rId20"/>
    <p:sldId id="427" r:id="rId21"/>
    <p:sldId id="428" r:id="rId22"/>
    <p:sldId id="429" r:id="rId23"/>
    <p:sldId id="430" r:id="rId24"/>
    <p:sldId id="431" r:id="rId25"/>
    <p:sldId id="432" r:id="rId26"/>
    <p:sldId id="420" r:id="rId27"/>
    <p:sldId id="412" r:id="rId28"/>
    <p:sldId id="421" r:id="rId2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1">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EB0"/>
    <a:srgbClr val="295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0" autoAdjust="0"/>
    <p:restoredTop sz="94660"/>
  </p:normalViewPr>
  <p:slideViewPr>
    <p:cSldViewPr>
      <p:cViewPr>
        <p:scale>
          <a:sx n="77" d="100"/>
          <a:sy n="77" d="100"/>
        </p:scale>
        <p:origin x="-1044" y="-264"/>
      </p:cViewPr>
      <p:guideLst>
        <p:guide orient="horz" pos="1621"/>
        <p:guide orient="horz" pos="1620"/>
        <p:guide pos="2880"/>
      </p:guideLst>
    </p:cSldViewPr>
  </p:slideViewPr>
  <p:notesTextViewPr>
    <p:cViewPr>
      <p:scale>
        <a:sx n="100" d="100"/>
        <a:sy n="100" d="100"/>
      </p:scale>
      <p:origin x="0" y="0"/>
    </p:cViewPr>
  </p:notesTextViewPr>
  <p:sorterViewPr>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C3FD46-6A8B-42CE-AB66-7B6FA619B835}" type="datetimeFigureOut">
              <a:rPr lang="zh-CN" altLang="en-US" smtClean="0"/>
              <a:pPr/>
              <a:t>2018/3/8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28641B-A909-494D-BC41-FA2C69D7D884}" type="slidenum">
              <a:rPr lang="zh-CN" altLang="en-US" smtClean="0"/>
              <a:pPr/>
              <a:t>‹#›</a:t>
            </a:fld>
            <a:endParaRPr lang="zh-CN" altLang="en-US"/>
          </a:p>
        </p:txBody>
      </p:sp>
    </p:spTree>
    <p:extLst>
      <p:ext uri="{BB962C8B-B14F-4D97-AF65-F5344CB8AC3E}">
        <p14:creationId xmlns:p14="http://schemas.microsoft.com/office/powerpoint/2010/main" val="49499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528641B-A909-494D-BC41-FA2C69D7D884}" type="slidenum">
              <a:rPr lang="zh-CN" altLang="en-US" smtClean="0"/>
              <a:pPr/>
              <a:t>1</a:t>
            </a:fld>
            <a:endParaRPr lang="zh-CN" altLang="en-US"/>
          </a:p>
        </p:txBody>
      </p:sp>
    </p:spTree>
    <p:extLst>
      <p:ext uri="{BB962C8B-B14F-4D97-AF65-F5344CB8AC3E}">
        <p14:creationId xmlns:p14="http://schemas.microsoft.com/office/powerpoint/2010/main" val="582681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528641B-A909-494D-BC41-FA2C69D7D884}" type="slidenum">
              <a:rPr lang="zh-CN" altLang="en-US" smtClean="0"/>
              <a:pPr/>
              <a:t>28</a:t>
            </a:fld>
            <a:endParaRPr lang="zh-CN" altLang="en-US"/>
          </a:p>
        </p:txBody>
      </p:sp>
    </p:spTree>
    <p:extLst>
      <p:ext uri="{BB962C8B-B14F-4D97-AF65-F5344CB8AC3E}">
        <p14:creationId xmlns:p14="http://schemas.microsoft.com/office/powerpoint/2010/main" val="84546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p14="http://schemas.microsoft.com/office/powerpoint/2010/main" val="357817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pPr/>
              <a:t>5</a:t>
            </a:fld>
            <a:endParaRPr lang="zh-CN" altLang="en-US"/>
          </a:p>
        </p:txBody>
      </p:sp>
    </p:spTree>
    <p:extLst>
      <p:ext uri="{BB962C8B-B14F-4D97-AF65-F5344CB8AC3E}">
        <p14:creationId xmlns:p14="http://schemas.microsoft.com/office/powerpoint/2010/main" val="331166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pPr/>
              <a:t>6</a:t>
            </a:fld>
            <a:endParaRPr lang="zh-CN" altLang="en-US"/>
          </a:p>
        </p:txBody>
      </p:sp>
    </p:spTree>
    <p:extLst>
      <p:ext uri="{BB962C8B-B14F-4D97-AF65-F5344CB8AC3E}">
        <p14:creationId xmlns:p14="http://schemas.microsoft.com/office/powerpoint/2010/main" val="3311661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D398E3-16CD-4F8A-A268-FE366D8E7381}" type="slidenum">
              <a:rPr lang="zh-CN" altLang="en-US" smtClean="0"/>
              <a:pPr/>
              <a:t>7</a:t>
            </a:fld>
            <a:endParaRPr lang="zh-CN" altLang="en-US"/>
          </a:p>
        </p:txBody>
      </p:sp>
    </p:spTree>
    <p:extLst>
      <p:ext uri="{BB962C8B-B14F-4D97-AF65-F5344CB8AC3E}">
        <p14:creationId xmlns:p14="http://schemas.microsoft.com/office/powerpoint/2010/main" val="331166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8</a:t>
            </a:fld>
            <a:endParaRPr lang="zh-CN" altLang="en-US"/>
          </a:p>
        </p:txBody>
      </p:sp>
    </p:spTree>
    <p:extLst>
      <p:ext uri="{BB962C8B-B14F-4D97-AF65-F5344CB8AC3E}">
        <p14:creationId xmlns:p14="http://schemas.microsoft.com/office/powerpoint/2010/main" val="1980125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18</a:t>
            </a:fld>
            <a:endParaRPr lang="zh-CN" altLang="en-US"/>
          </a:p>
        </p:txBody>
      </p:sp>
    </p:spTree>
    <p:extLst>
      <p:ext uri="{BB962C8B-B14F-4D97-AF65-F5344CB8AC3E}">
        <p14:creationId xmlns:p14="http://schemas.microsoft.com/office/powerpoint/2010/main" val="198012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26</a:t>
            </a:fld>
            <a:endParaRPr lang="zh-CN" altLang="en-US"/>
          </a:p>
        </p:txBody>
      </p:sp>
    </p:spTree>
    <p:extLst>
      <p:ext uri="{BB962C8B-B14F-4D97-AF65-F5344CB8AC3E}">
        <p14:creationId xmlns:p14="http://schemas.microsoft.com/office/powerpoint/2010/main" val="1015426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pPr/>
              <a:t>27</a:t>
            </a:fld>
            <a:endParaRPr lang="zh-CN" altLang="en-US"/>
          </a:p>
        </p:txBody>
      </p:sp>
    </p:spTree>
    <p:extLst>
      <p:ext uri="{BB962C8B-B14F-4D97-AF65-F5344CB8AC3E}">
        <p14:creationId xmlns:p14="http://schemas.microsoft.com/office/powerpoint/2010/main" val="392836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2"/>
            <a:ext cx="2057400" cy="32920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2"/>
            <a:ext cx="6019800" cy="32920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第一节">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12168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8" name="文本框 37"/>
          <p:cNvSpPr txBox="1"/>
          <p:nvPr userDrawn="1"/>
        </p:nvSpPr>
        <p:spPr>
          <a:xfrm>
            <a:off x="287524" y="124234"/>
            <a:ext cx="1369614" cy="315378"/>
          </a:xfrm>
          <a:prstGeom prst="rect">
            <a:avLst/>
          </a:prstGeom>
          <a:noFill/>
        </p:spPr>
        <p:txBody>
          <a:bodyPr wrap="none" lIns="68584" tIns="34292" rIns="68584" bIns="34292" rtlCol="0">
            <a:spAutoFit/>
          </a:bodyPr>
          <a:lstStyle/>
          <a:p>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8" name="文本框 37"/>
          <p:cNvSpPr txBox="1"/>
          <p:nvPr userDrawn="1"/>
        </p:nvSpPr>
        <p:spPr>
          <a:xfrm>
            <a:off x="323528" y="124234"/>
            <a:ext cx="1369614" cy="315378"/>
          </a:xfrm>
          <a:prstGeom prst="rect">
            <a:avLst/>
          </a:prstGeom>
          <a:noFill/>
        </p:spPr>
        <p:txBody>
          <a:bodyPr wrap="none" lIns="68584" tIns="34292" rIns="68584" bIns="34292" rtlCol="0">
            <a:spAutoFit/>
          </a:bodyPr>
          <a:lstStyle/>
          <a:p>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endParaRPr lang="zh-CN" altLang="en-US" sz="1600" kern="1200" dirty="0">
              <a:solidFill>
                <a:schemeClr val="bg1"/>
              </a:solidFill>
              <a:latin typeface="+mn-lt"/>
              <a:ea typeface="微软雅黑" panose="020B0503020204020204" pitchFamily="34" charset="-122"/>
              <a:cs typeface="+mn-cs"/>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8" name="文本框 37"/>
          <p:cNvSpPr txBox="1"/>
          <p:nvPr userDrawn="1"/>
        </p:nvSpPr>
        <p:spPr>
          <a:xfrm>
            <a:off x="323528" y="132792"/>
            <a:ext cx="1369614" cy="315378"/>
          </a:xfrm>
          <a:prstGeom prst="rect">
            <a:avLst/>
          </a:prstGeom>
          <a:noFill/>
        </p:spPr>
        <p:txBody>
          <a:bodyPr wrap="none" lIns="68584" tIns="34292" rIns="68584" bIns="34292" rtlCol="0">
            <a:spAutoFit/>
          </a:bodyPr>
          <a:lstStyle/>
          <a:p>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endParaRPr lang="zh-CN" altLang="en-US" sz="1600" kern="1200" dirty="0">
              <a:solidFill>
                <a:schemeClr val="bg1"/>
              </a:solidFill>
              <a:latin typeface="+mn-lt"/>
              <a:ea typeface="微软雅黑" panose="020B0503020204020204" pitchFamily="34" charset="-122"/>
              <a:cs typeface="+mn-cs"/>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6CC50B-97C3-4EFD-966D-3952C8BC2459}" type="datetimeFigureOut">
              <a:rPr lang="zh-CN" altLang="en-US" smtClean="0"/>
              <a:pPr/>
              <a:t>2018/3/8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8" name="文本框 37"/>
          <p:cNvSpPr txBox="1"/>
          <p:nvPr userDrawn="1"/>
        </p:nvSpPr>
        <p:spPr>
          <a:xfrm>
            <a:off x="359532" y="124234"/>
            <a:ext cx="1369614" cy="315378"/>
          </a:xfrm>
          <a:prstGeom prst="rect">
            <a:avLst/>
          </a:prstGeom>
          <a:noFill/>
        </p:spPr>
        <p:txBody>
          <a:bodyPr wrap="none" lIns="68584" tIns="34292" rIns="68584" bIns="34292" rtlCol="0">
            <a:spAutoFit/>
          </a:bodyPr>
          <a:lstStyle/>
          <a:p>
            <a:pPr lvl="0"/>
            <a:r>
              <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3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3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90119B5-5681-403A-890C-31B5DA309452}" type="datetime1">
              <a:rPr lang="zh-CN" altLang="en-US" smtClean="0"/>
              <a:pPr/>
              <a:t>2018/3/8</a:t>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BAEC3CBB-3DD3-44D7-A6CB-12C5A9732C69}"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1332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5"/>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3843"/>
          </a:xfrm>
        </p:spPr>
        <p:txBody>
          <a:bodyPr/>
          <a:lstStyle>
            <a:lvl1pPr>
              <a:defRPr/>
            </a:lvl1pPr>
          </a:lstStyle>
          <a:p>
            <a:fld id="{1F931BFC-FA3C-44C9-BDF3-A1EA94A517F2}" type="datetime1">
              <a:rPr lang="zh-CN" altLang="en-US"/>
              <a:pPr/>
              <a:t>2018/3/8</a:t>
            </a:fld>
            <a:endParaRPr lang="zh-CN" altLang="en-US" sz="1400" dirty="0">
              <a:solidFill>
                <a:schemeClr val="tx1"/>
              </a:solidFill>
            </a:endParaRPr>
          </a:p>
        </p:txBody>
      </p:sp>
      <p:sp>
        <p:nvSpPr>
          <p:cNvPr id="4" name="页脚占位符 3"/>
          <p:cNvSpPr>
            <a:spLocks noGrp="1"/>
          </p:cNvSpPr>
          <p:nvPr>
            <p:ph type="ftr" sz="quarter" idx="11"/>
          </p:nvPr>
        </p:nvSpPr>
        <p:spPr>
          <a:xfrm>
            <a:off x="3028950" y="4767263"/>
            <a:ext cx="3086100" cy="273843"/>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6457950" y="4767263"/>
            <a:ext cx="2057400" cy="273843"/>
          </a:xfrm>
        </p:spPr>
        <p:txBody>
          <a:bodyPr/>
          <a:lstStyle>
            <a:lvl1pPr>
              <a:defRPr/>
            </a:lvl1pPr>
          </a:lstStyle>
          <a:p>
            <a:fld id="{2E9294EB-43AD-4253-9111-B513B7CCDA25}" type="slidenum">
              <a:rPr lang="zh-CN" altLang="en-US"/>
              <a:pPr/>
              <a:t>‹#›</a:t>
            </a:fld>
            <a:endParaRPr lang="zh-CN" alt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339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68864"/>
            <a:ext cx="381000" cy="274637"/>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pPr/>
              <a:t>‹#›</a:t>
            </a:fld>
            <a:endParaRPr lang="en-US" dirty="0"/>
          </a:p>
        </p:txBody>
      </p:sp>
      <p:sp>
        <p:nvSpPr>
          <p:cNvPr id="10" name="Title 1"/>
          <p:cNvSpPr>
            <a:spLocks noGrp="1"/>
          </p:cNvSpPr>
          <p:nvPr>
            <p:ph type="title"/>
          </p:nvPr>
        </p:nvSpPr>
        <p:spPr>
          <a:xfrm>
            <a:off x="457201" y="285751"/>
            <a:ext cx="8229600" cy="857250"/>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300"/>
            <a:ext cx="5029200" cy="3238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241183189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PAD mockup layout">
    <p:spTree>
      <p:nvGrpSpPr>
        <p:cNvPr id="1" name=""/>
        <p:cNvGrpSpPr/>
        <p:nvPr/>
      </p:nvGrpSpPr>
      <p:grpSpPr>
        <a:xfrm>
          <a:off x="0" y="0"/>
          <a:ext cx="0" cy="0"/>
          <a:chOff x="0" y="0"/>
          <a:chExt cx="0" cy="0"/>
        </a:xfrm>
      </p:grpSpPr>
      <p:sp>
        <p:nvSpPr>
          <p:cNvPr id="11" name="Title 1"/>
          <p:cNvSpPr>
            <a:spLocks noGrp="1"/>
          </p:cNvSpPr>
          <p:nvPr>
            <p:ph type="title"/>
          </p:nvPr>
        </p:nvSpPr>
        <p:spPr>
          <a:xfrm>
            <a:off x="457201" y="285751"/>
            <a:ext cx="8229600" cy="857250"/>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2" name="Text Placeholder 17"/>
          <p:cNvSpPr>
            <a:spLocks noGrp="1"/>
          </p:cNvSpPr>
          <p:nvPr>
            <p:ph type="body" sz="quarter" idx="23"/>
          </p:nvPr>
        </p:nvSpPr>
        <p:spPr>
          <a:xfrm>
            <a:off x="2057401" y="876300"/>
            <a:ext cx="5029200" cy="323850"/>
          </a:xfrm>
          <a:ln>
            <a:noFill/>
          </a:ln>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13" name="Slide Number Placeholder 5"/>
          <p:cNvSpPr>
            <a:spLocks noGrp="1"/>
          </p:cNvSpPr>
          <p:nvPr>
            <p:ph type="sldNum" sz="quarter" idx="4"/>
          </p:nvPr>
        </p:nvSpPr>
        <p:spPr>
          <a:xfrm>
            <a:off x="4381500" y="4868864"/>
            <a:ext cx="381000" cy="274637"/>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pPr/>
              <a:t>‹#›</a:t>
            </a:fld>
            <a:endParaRPr lang="en-US" dirty="0"/>
          </a:p>
        </p:txBody>
      </p:sp>
      <p:pic>
        <p:nvPicPr>
          <p:cNvPr id="18" name="Picture 17" descr="iPad-Retina-Display-Mockup.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00401" y="1295400"/>
            <a:ext cx="2552878" cy="3562350"/>
          </a:xfrm>
          <a:prstGeom prst="rect">
            <a:avLst/>
          </a:prstGeom>
        </p:spPr>
      </p:pic>
      <p:sp>
        <p:nvSpPr>
          <p:cNvPr id="19" name="Picture Placeholder 20"/>
          <p:cNvSpPr>
            <a:spLocks noGrp="1"/>
          </p:cNvSpPr>
          <p:nvPr>
            <p:ph type="pic" sz="quarter" idx="25"/>
          </p:nvPr>
        </p:nvSpPr>
        <p:spPr>
          <a:xfrm>
            <a:off x="3505200" y="1676402"/>
            <a:ext cx="1956816" cy="2419350"/>
          </a:xfrm>
        </p:spPr>
        <p:txBody>
          <a:bodyPr/>
          <a:lstStyle/>
          <a:p>
            <a:endParaRPr lang="en-US"/>
          </a:p>
        </p:txBody>
      </p:sp>
    </p:spTree>
    <p:extLst>
      <p:ext uri="{BB962C8B-B14F-4D97-AF65-F5344CB8AC3E}">
        <p14:creationId xmlns:p14="http://schemas.microsoft.com/office/powerpoint/2010/main" val="346952835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p:spPr>
        <p:txBody>
          <a:bodyPr/>
          <a:lstStyle/>
          <a:p>
            <a:endParaRPr lang="en-US"/>
          </a:p>
        </p:txBody>
      </p:sp>
      <p:sp>
        <p:nvSpPr>
          <p:cNvPr id="18" name="Text Placeholder 17"/>
          <p:cNvSpPr>
            <a:spLocks noGrp="1"/>
          </p:cNvSpPr>
          <p:nvPr>
            <p:ph type="body" sz="quarter" idx="15"/>
          </p:nvPr>
        </p:nvSpPr>
        <p:spPr>
          <a:xfrm>
            <a:off x="5029200" y="2038350"/>
            <a:ext cx="3505200" cy="990600"/>
          </a:xfrm>
        </p:spPr>
        <p:txBody>
          <a:bodyPr>
            <a:noAutofit/>
          </a:bodyPr>
          <a:lstStyle>
            <a:lvl1pPr marL="0" indent="0">
              <a:buFontTx/>
              <a:buNone/>
              <a:defRPr sz="1050">
                <a:solidFill>
                  <a:srgbClr val="7F7F7F"/>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20" name="Content Placeholder 19"/>
          <p:cNvSpPr>
            <a:spLocks noGrp="1"/>
          </p:cNvSpPr>
          <p:nvPr>
            <p:ph sz="quarter" idx="16"/>
          </p:nvPr>
        </p:nvSpPr>
        <p:spPr>
          <a:xfrm>
            <a:off x="5791201" y="3181353"/>
            <a:ext cx="2438400" cy="307975"/>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1" name="Content Placeholder 19"/>
          <p:cNvSpPr>
            <a:spLocks noGrp="1"/>
          </p:cNvSpPr>
          <p:nvPr>
            <p:ph sz="quarter" idx="17"/>
          </p:nvPr>
        </p:nvSpPr>
        <p:spPr>
          <a:xfrm>
            <a:off x="5791201" y="3706833"/>
            <a:ext cx="2438400" cy="465119"/>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3" name="Text Placeholder 22"/>
          <p:cNvSpPr>
            <a:spLocks noGrp="1"/>
          </p:cNvSpPr>
          <p:nvPr>
            <p:ph type="body" sz="quarter" idx="18"/>
          </p:nvPr>
        </p:nvSpPr>
        <p:spPr>
          <a:xfrm>
            <a:off x="5029200" y="1809754"/>
            <a:ext cx="3505200" cy="357187"/>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US" dirty="0"/>
          </a:p>
        </p:txBody>
      </p:sp>
      <p:sp>
        <p:nvSpPr>
          <p:cNvPr id="11" name="Title 1"/>
          <p:cNvSpPr>
            <a:spLocks noGrp="1"/>
          </p:cNvSpPr>
          <p:nvPr>
            <p:ph type="title"/>
          </p:nvPr>
        </p:nvSpPr>
        <p:spPr>
          <a:xfrm>
            <a:off x="5105400" y="666752"/>
            <a:ext cx="3581400" cy="857250"/>
          </a:xfrm>
        </p:spPr>
        <p:txBody>
          <a:bodyPr>
            <a:normAutofit/>
          </a:bodyPr>
          <a:lstStyle>
            <a:lvl1pPr algn="l">
              <a:defRPr sz="2800">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5105402" y="1257300"/>
            <a:ext cx="2188633" cy="323850"/>
          </a:xfrm>
        </p:spPr>
        <p:txBody>
          <a:bodyPr>
            <a:noAutofit/>
          </a:bodyPr>
          <a:lstStyle>
            <a:lvl1pPr marL="0" indent="0" algn="l">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34447175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6620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3122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7"/>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1"/>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67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674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4"/>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7"/>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151334"/>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1631157"/>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8"/>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2"/>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276747B-C934-4A29-B9D2-0B4A2BD73C3B}" type="datetimeFigureOut">
              <a:rPr lang="zh-CN" altLang="en-US" smtClean="0"/>
              <a:pPr/>
              <a:t>2018/3/8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AC0BC9-B0E5-477C-8980-057E56B69FA0}"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0"/>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3"/>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47B-C934-4A29-B9D2-0B4A2BD73C3B}" type="datetimeFigureOut">
              <a:rPr lang="zh-CN" altLang="en-US" smtClean="0"/>
              <a:pPr/>
              <a:t>2018/3/8</a:t>
            </a:fld>
            <a:endParaRPr lang="zh-CN" altLang="en-US"/>
          </a:p>
        </p:txBody>
      </p:sp>
      <p:sp>
        <p:nvSpPr>
          <p:cNvPr id="5" name="页脚占位符 4"/>
          <p:cNvSpPr>
            <a:spLocks noGrp="1"/>
          </p:cNvSpPr>
          <p:nvPr>
            <p:ph type="ftr" sz="quarter" idx="3"/>
          </p:nvPr>
        </p:nvSpPr>
        <p:spPr>
          <a:xfrm>
            <a:off x="3124200" y="4767263"/>
            <a:ext cx="2895600" cy="27384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3"/>
          </a:xfrm>
          <a:prstGeom prst="rect">
            <a:avLst/>
          </a:prstGeom>
        </p:spPr>
        <p:txBody>
          <a:bodyPr vert="horz" lIns="91440" tIns="45720" rIns="91440" bIns="45720" rtlCol="0" anchor="ctr"/>
          <a:lstStyle>
            <a:lvl1pPr algn="r">
              <a:defRPr sz="1200">
                <a:solidFill>
                  <a:schemeClr val="tx1">
                    <a:tint val="75000"/>
                  </a:schemeClr>
                </a:solidFill>
              </a:defRPr>
            </a:lvl1pPr>
          </a:lstStyle>
          <a:p>
            <a:fld id="{98AC0BC9-B0E5-477C-8980-057E56B69FA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2" r:id="rId13"/>
    <p:sldLayoutId id="2147483673" r:id="rId14"/>
    <p:sldLayoutId id="2147483674" r:id="rId15"/>
    <p:sldLayoutId id="2147483675" r:id="rId16"/>
    <p:sldLayoutId id="2147483661" r:id="rId17"/>
    <p:sldLayoutId id="2147483662" r:id="rId18"/>
    <p:sldLayoutId id="2147483667" r:id="rId19"/>
    <p:sldLayoutId id="2147483668" r:id="rId20"/>
    <p:sldLayoutId id="2147483669" r:id="rId21"/>
    <p:sldLayoutId id="2147483670" r:id="rId22"/>
    <p:sldLayoutId id="2147483676" r:id="rId23"/>
    <p:sldLayoutId id="2147483678" r:id="rId24"/>
    <p:sldLayoutId id="2147483679" r:id="rId25"/>
    <p:sldLayoutId id="2147483680" r:id="rId26"/>
    <p:sldLayoutId id="2147483681" r:id="rId27"/>
    <p:sldLayoutId id="2147483682" r:id="rId28"/>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9.xml"/><Relationship Id="rId7" Type="http://schemas.openxmlformats.org/officeDocument/2006/relationships/notesSlide" Target="../notesSlides/notesSlide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23.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3.xml"/><Relationship Id="rId5" Type="http://schemas.openxmlformats.org/officeDocument/2006/relationships/image" Target="../media/image18.jpe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3.xml"/><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3.xml"/><Relationship Id="rId5" Type="http://schemas.openxmlformats.org/officeDocument/2006/relationships/image" Target="../media/image26.jpe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3.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3.xml"/><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24.xml"/><Relationship Id="rId7" Type="http://schemas.openxmlformats.org/officeDocument/2006/relationships/notesSlide" Target="../notesSlides/notesSlide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23.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hyperlink" Target="&#28436;&#31034;&#35270;&#39057;.mp4"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notesSlide" Target="../notesSlides/notesSlide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3.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4.xml"/><Relationship Id="rId7" Type="http://schemas.openxmlformats.org/officeDocument/2006/relationships/notesSlide" Target="../notesSlides/notesSlide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23.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sp>
        <p:nvSpPr>
          <p:cNvPr id="13" name="Rectangle 4"/>
          <p:cNvSpPr txBox="1">
            <a:spLocks noChangeArrowheads="1"/>
          </p:cNvSpPr>
          <p:nvPr/>
        </p:nvSpPr>
        <p:spPr bwMode="auto">
          <a:xfrm>
            <a:off x="4473216" y="2684284"/>
            <a:ext cx="3060340" cy="507419"/>
          </a:xfrm>
          <a:prstGeom prst="rect">
            <a:avLst/>
          </a:prstGeom>
          <a:noFill/>
          <a:ln>
            <a:noFill/>
          </a:ln>
          <a:effectLst/>
          <a:extLst/>
        </p:spPr>
        <p:txBody>
          <a:bodyPr vert="horz" wrap="square" lIns="68571" tIns="34285" rIns="68571" bIns="34285"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r"/>
            <a:endParaRPr lang="zh-CN" altLang="en-US" sz="12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bamboo">
            <a:hlinkClick r:id="" action="ppaction://media"/>
            <a:extLst>
              <a:ext uri="{FF2B5EF4-FFF2-40B4-BE49-F238E27FC236}">
                <a16:creationId xmlns:a16="http://schemas.microsoft.com/office/drawing/2014/main" xmlns="" id="{B1951E20-7CF7-406E-B1F9-F49722A412C3}"/>
              </a:ext>
            </a:extLst>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28600" y="1132034"/>
            <a:ext cx="609600" cy="609412"/>
          </a:xfrm>
          <a:prstGeom prst="rect">
            <a:avLst/>
          </a:prstGeom>
        </p:spPr>
      </p:pic>
      <p:sp>
        <p:nvSpPr>
          <p:cNvPr id="17" name="Rectangle 20">
            <a:extLst>
              <a:ext uri="{FF2B5EF4-FFF2-40B4-BE49-F238E27FC236}">
                <a16:creationId xmlns:a16="http://schemas.microsoft.com/office/drawing/2014/main" xmlns="" id="{ECDAD0E9-05BD-4933-9F1E-11BEE810D0C4}"/>
              </a:ext>
            </a:extLst>
          </p:cNvPr>
          <p:cNvSpPr>
            <a:spLocks noChangeArrowheads="1"/>
          </p:cNvSpPr>
          <p:nvPr/>
        </p:nvSpPr>
        <p:spPr bwMode="auto">
          <a:xfrm>
            <a:off x="4473216" y="3233059"/>
            <a:ext cx="4031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defTabSz="725523"/>
            <a:r>
              <a:rPr lang="en-US" altLang="zh-CN" sz="2400" dirty="0" err="1">
                <a:solidFill>
                  <a:schemeClr val="tx1">
                    <a:lumMod val="75000"/>
                    <a:lumOff val="25000"/>
                  </a:schemeClr>
                </a:solidFill>
                <a:latin typeface="Microsoft YaHei UI" panose="020B0503020204020204" pitchFamily="34" charset="-122"/>
                <a:ea typeface="Microsoft YaHei UI" panose="020B0503020204020204" pitchFamily="34" charset="-122"/>
              </a:rPr>
              <a:t>doubletwins</a:t>
            </a:r>
            <a:endParaRPr lang="zh-CN" altLang="zh-CN" sz="2400"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18" name="TextBox 5">
            <a:extLst>
              <a:ext uri="{FF2B5EF4-FFF2-40B4-BE49-F238E27FC236}">
                <a16:creationId xmlns:a16="http://schemas.microsoft.com/office/drawing/2014/main" xmlns="" id="{04766117-4A53-417B-863B-964E26A29392}"/>
              </a:ext>
            </a:extLst>
          </p:cNvPr>
          <p:cNvSpPr txBox="1"/>
          <p:nvPr/>
        </p:nvSpPr>
        <p:spPr>
          <a:xfrm>
            <a:off x="2447764" y="1741446"/>
            <a:ext cx="5315941" cy="811926"/>
          </a:xfrm>
          <a:prstGeom prst="rect">
            <a:avLst/>
          </a:prstGeom>
          <a:noFill/>
        </p:spPr>
        <p:txBody>
          <a:bodyPr wrap="square" lIns="72554" tIns="36277" rIns="72554" bIns="36277" rtlCol="0">
            <a:spAutoFit/>
          </a:bodyPr>
          <a:lstStyle/>
          <a:p>
            <a:pPr algn="ctr"/>
            <a:r>
              <a:rPr lang="zh-CN" altLang="en-US" sz="4800" b="1" dirty="0">
                <a:solidFill>
                  <a:schemeClr val="tx1">
                    <a:lumMod val="75000"/>
                    <a:lumOff val="25000"/>
                  </a:schemeClr>
                </a:solidFill>
                <a:latin typeface="微软雅黑" panose="020B0503020204020204" pitchFamily="34" charset="-122"/>
                <a:ea typeface="微软雅黑" panose="020B0503020204020204" pitchFamily="34" charset="-122"/>
              </a:rPr>
              <a:t>搭伙吃饭</a:t>
            </a:r>
          </a:p>
        </p:txBody>
      </p:sp>
      <p:pic>
        <p:nvPicPr>
          <p:cNvPr id="21" name="图片 20"/>
          <p:cNvPicPr>
            <a:picLocks noChangeAspect="1"/>
          </p:cNvPicPr>
          <p:nvPr/>
        </p:nvPicPr>
        <p:blipFill rotWithShape="1">
          <a:blip r:embed="rId5"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11545" t="62979" r="6584" b="10429"/>
          <a:stretch/>
        </p:blipFill>
        <p:spPr>
          <a:xfrm>
            <a:off x="16437" y="2991614"/>
            <a:ext cx="4015503" cy="1955667"/>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52360" t="45847" r="37254" b="47228"/>
          <a:stretch/>
        </p:blipFill>
        <p:spPr>
          <a:xfrm>
            <a:off x="6309420" y="348574"/>
            <a:ext cx="1224136" cy="1223758"/>
          </a:xfrm>
          <a:prstGeom prst="rect">
            <a:avLst/>
          </a:prstGeom>
        </p:spPr>
      </p:pic>
      <p:pic>
        <p:nvPicPr>
          <p:cNvPr id="24" name="图片 23"/>
          <p:cNvPicPr>
            <a:picLocks noChangeAspect="1"/>
          </p:cNvPicPr>
          <p:nvPr/>
        </p:nvPicPr>
        <p:blipFill rotWithShape="1">
          <a:blip r:embed="rId7" cstate="print">
            <a:extLst>
              <a:ext uri="{28A0092B-C50C-407E-A947-70E740481C1C}">
                <a14:useLocalDpi xmlns:a14="http://schemas.microsoft.com/office/drawing/2010/main" val="0"/>
              </a:ext>
            </a:extLst>
          </a:blip>
          <a:srcRect l="44083" t="56790" r="44371" b="37612"/>
          <a:stretch/>
        </p:blipFill>
        <p:spPr>
          <a:xfrm>
            <a:off x="2632004" y="2463850"/>
            <a:ext cx="841699" cy="611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0" presetClass="entr" presetSubtype="0" decel="10000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1000" fill="hold"/>
                                        <p:tgtEl>
                                          <p:spTgt spid="20"/>
                                        </p:tgtEl>
                                        <p:attrNameLst>
                                          <p:attrName>ppt_w</p:attrName>
                                        </p:attrNameLst>
                                      </p:cBhvr>
                                      <p:tavLst>
                                        <p:tav tm="0">
                                          <p:val>
                                            <p:strVal val="#ppt_w+.3"/>
                                          </p:val>
                                        </p:tav>
                                        <p:tav tm="100000">
                                          <p:val>
                                            <p:strVal val="#ppt_w"/>
                                          </p:val>
                                        </p:tav>
                                      </p:tavLst>
                                    </p:anim>
                                    <p:anim calcmode="lin" valueType="num">
                                      <p:cBhvr>
                                        <p:cTn id="10" dur="1000" fill="hold"/>
                                        <p:tgtEl>
                                          <p:spTgt spid="20"/>
                                        </p:tgtEl>
                                        <p:attrNameLst>
                                          <p:attrName>ppt_h</p:attrName>
                                        </p:attrNameLst>
                                      </p:cBhvr>
                                      <p:tavLst>
                                        <p:tav tm="0">
                                          <p:val>
                                            <p:strVal val="#ppt_h"/>
                                          </p:val>
                                        </p:tav>
                                        <p:tav tm="100000">
                                          <p:val>
                                            <p:strVal val="#ppt_h"/>
                                          </p:val>
                                        </p:tav>
                                      </p:tavLst>
                                    </p:anim>
                                    <p:animEffect transition="in" filter="fade">
                                      <p:cBhvr>
                                        <p:cTn id="11" dur="1000"/>
                                        <p:tgtEl>
                                          <p:spTgt spid="20"/>
                                        </p:tgtEl>
                                      </p:cBhvr>
                                    </p:animEffect>
                                  </p:childTnLst>
                                </p:cTn>
                              </p:par>
                              <p:par>
                                <p:cTn id="12" presetID="53" presetClass="entr" presetSubtype="16"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42"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53" presetClass="entr" presetSubtype="16"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50"/>
                            </p:stCondLst>
                            <p:childTnLst>
                              <p:par>
                                <p:cTn id="32" presetID="22" presetClass="entr" presetSubtype="8" fill="hold" grpId="0" nodeType="afterEffect" nodePh="1">
                                  <p:stCondLst>
                                    <p:cond delay="0"/>
                                  </p:stCondLst>
                                  <p:endCondLst>
                                    <p:cond evt="begin" delay="0">
                                      <p:tn val="32"/>
                                    </p:cond>
                                  </p:end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 presetClass="entr" presetSubtype="3"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0-#ppt_h/2"/>
                                          </p:val>
                                        </p:tav>
                                        <p:tav tm="100000">
                                          <p:val>
                                            <p:strVal val="#ppt_y"/>
                                          </p:val>
                                        </p:tav>
                                      </p:tavLst>
                                    </p:anim>
                                  </p:childTnLst>
                                </p:cTn>
                              </p:par>
                              <p:par>
                                <p:cTn id="39" presetID="2" presetClass="entr" presetSubtype="12"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0-#ppt_w/2"/>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43" repeatCount="indefinite" fill="hold" display="0">
                  <p:stCondLst>
                    <p:cond delay="indefinite"/>
                  </p:stCondLst>
                  <p:endCondLst>
                    <p:cond evt="onStopAudio" delay="0">
                      <p:tgtEl>
                        <p:sldTgt/>
                      </p:tgtEl>
                    </p:cond>
                  </p:endCondLst>
                </p:cTn>
                <p:tgtEl>
                  <p:spTgt spid="2"/>
                </p:tgtEl>
              </p:cMediaNode>
            </p:audio>
          </p:childTnLst>
        </p:cTn>
      </p:par>
    </p:tnLst>
    <p:bldLst>
      <p:bldP spid="13"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65134\Desktop\艺术设计\Screenshot_20180305-2139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1089228"/>
            <a:ext cx="1800200" cy="320035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644008" y="2076888"/>
            <a:ext cx="2952328" cy="2246769"/>
          </a:xfrm>
          <a:prstGeom prst="rect">
            <a:avLst/>
          </a:prstGeom>
        </p:spPr>
        <p:txBody>
          <a:bodyPr wrap="square">
            <a:spAutoFit/>
          </a:bodyPr>
          <a:lstStyle/>
          <a:p>
            <a:pPr algn="just">
              <a:lnSpc>
                <a:spcPct val="140000"/>
              </a:lnSpc>
            </a:pPr>
            <a:r>
              <a:rPr lang="zh-CN" altLang="en-US" sz="1600" b="1" dirty="0">
                <a:latin typeface="+mn-ea"/>
              </a:rPr>
              <a:t>设计分析：</a:t>
            </a:r>
            <a:endParaRPr lang="en-US" altLang="zh-CN" sz="1600" b="1" dirty="0">
              <a:latin typeface="+mn-ea"/>
            </a:endParaRPr>
          </a:p>
          <a:p>
            <a:pPr algn="just">
              <a:lnSpc>
                <a:spcPct val="140000"/>
              </a:lnSpc>
            </a:pPr>
            <a:r>
              <a:rPr lang="zh-CN" altLang="en-US" sz="1400" dirty="0" smtClean="0">
                <a:latin typeface="+mn-ea"/>
              </a:rPr>
              <a:t>该</a:t>
            </a:r>
            <a:r>
              <a:rPr lang="en-US" altLang="zh-CN" sz="1400" dirty="0" smtClean="0">
                <a:latin typeface="+mn-ea"/>
              </a:rPr>
              <a:t>APP</a:t>
            </a:r>
            <a:r>
              <a:rPr lang="zh-CN" altLang="en-US" sz="1400" dirty="0" smtClean="0">
                <a:latin typeface="+mn-ea"/>
              </a:rPr>
              <a:t>的设计元素上强调抽象、极简、符号化，去除冗余的装饰效果突显</a:t>
            </a:r>
            <a:r>
              <a:rPr lang="en-US" altLang="zh-CN" sz="1400" dirty="0" smtClean="0">
                <a:latin typeface="+mn-ea"/>
              </a:rPr>
              <a:t>App</a:t>
            </a:r>
            <a:r>
              <a:rPr lang="zh-CN" altLang="en-US" sz="1400" dirty="0" smtClean="0">
                <a:latin typeface="+mn-ea"/>
              </a:rPr>
              <a:t>的文字图片等信息内容。重点</a:t>
            </a:r>
            <a:r>
              <a:rPr lang="en-US" altLang="zh-CN" sz="1400" dirty="0" smtClean="0">
                <a:latin typeface="+mn-ea"/>
              </a:rPr>
              <a:t>/</a:t>
            </a:r>
            <a:r>
              <a:rPr lang="zh-CN" altLang="en-US" sz="1400" dirty="0" smtClean="0">
                <a:latin typeface="+mn-ea"/>
              </a:rPr>
              <a:t>需要注意的地方都被标出，让用户流畅地接收到商家想要传达的重要的信息。</a:t>
            </a:r>
            <a:endParaRPr lang="en-US" altLang="zh-CN" sz="1400" dirty="0">
              <a:latin typeface="+mn-ea"/>
            </a:endParaRPr>
          </a:p>
        </p:txBody>
      </p:sp>
      <p:sp>
        <p:nvSpPr>
          <p:cNvPr id="2" name="矩形 1"/>
          <p:cNvSpPr/>
          <p:nvPr/>
        </p:nvSpPr>
        <p:spPr>
          <a:xfrm>
            <a:off x="750554" y="396590"/>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美团</a:t>
            </a:r>
          </a:p>
        </p:txBody>
      </p:sp>
    </p:spTree>
    <p:extLst>
      <p:ext uri="{BB962C8B-B14F-4D97-AF65-F5344CB8AC3E}">
        <p14:creationId xmlns:p14="http://schemas.microsoft.com/office/powerpoint/2010/main" val="1296923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65134\Desktop\艺术设计\Screenshot_20180305-2139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203598"/>
            <a:ext cx="1800200" cy="320035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572000" y="2157184"/>
            <a:ext cx="2808311" cy="2246769"/>
          </a:xfrm>
          <a:prstGeom prst="rect">
            <a:avLst/>
          </a:prstGeom>
        </p:spPr>
        <p:txBody>
          <a:bodyPr wrap="square">
            <a:spAutoFit/>
          </a:bodyPr>
          <a:lstStyle/>
          <a:p>
            <a:pPr algn="just">
              <a:lnSpc>
                <a:spcPct val="140000"/>
              </a:lnSpc>
            </a:pPr>
            <a:r>
              <a:rPr lang="zh-CN" altLang="en-US" sz="1600" b="1" dirty="0">
                <a:latin typeface="+mn-ea"/>
              </a:rPr>
              <a:t>交互分析：</a:t>
            </a:r>
            <a:endParaRPr lang="en-US" altLang="zh-CN" sz="1600" b="1" dirty="0">
              <a:latin typeface="+mn-ea"/>
            </a:endParaRPr>
          </a:p>
          <a:p>
            <a:pPr algn="just">
              <a:lnSpc>
                <a:spcPct val="140000"/>
              </a:lnSpc>
            </a:pPr>
            <a:r>
              <a:rPr lang="zh-CN" altLang="en-US" sz="1400" dirty="0" smtClean="0">
                <a:latin typeface="+mn-ea"/>
              </a:rPr>
              <a:t>该</a:t>
            </a:r>
            <a:r>
              <a:rPr lang="en-US" altLang="zh-CN" sz="1400" dirty="0" smtClean="0">
                <a:latin typeface="+mn-ea"/>
              </a:rPr>
              <a:t>APP</a:t>
            </a:r>
            <a:r>
              <a:rPr lang="zh-CN" altLang="en-US" sz="1400" dirty="0" smtClean="0">
                <a:latin typeface="+mn-ea"/>
              </a:rPr>
              <a:t>交互清晰自然，内容分布简练。交互的目的，都是增强用户体验，太过于花哨和复杂的交互可能会适得其反。但太过普通的交互无法抓住用户的眼睛，趣味性也会大大降低。</a:t>
            </a:r>
            <a:endParaRPr lang="zh-CN" altLang="en-US" sz="1400" dirty="0">
              <a:latin typeface="+mn-ea"/>
            </a:endParaRPr>
          </a:p>
        </p:txBody>
      </p:sp>
      <p:sp>
        <p:nvSpPr>
          <p:cNvPr id="5" name="矩形 4"/>
          <p:cNvSpPr/>
          <p:nvPr/>
        </p:nvSpPr>
        <p:spPr>
          <a:xfrm>
            <a:off x="611560" y="410723"/>
            <a:ext cx="800219"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美团</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69239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65134\Desktop\艺术设计\Screenshot_20180305-2139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614" y="858366"/>
            <a:ext cx="2088127" cy="371222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67544" y="418754"/>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饿了么</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4463988" y="1419622"/>
            <a:ext cx="2988332" cy="2591479"/>
          </a:xfrm>
          <a:prstGeom prst="rect">
            <a:avLst/>
          </a:prstGeom>
        </p:spPr>
        <p:txBody>
          <a:bodyPr wrap="square">
            <a:spAutoFit/>
          </a:bodyPr>
          <a:lstStyle/>
          <a:p>
            <a:pPr algn="just">
              <a:lnSpc>
                <a:spcPct val="140000"/>
              </a:lnSpc>
            </a:pPr>
            <a:r>
              <a:rPr lang="zh-CN" altLang="en-US" sz="1600" b="1" dirty="0">
                <a:latin typeface="+mn-ea"/>
              </a:rPr>
              <a:t>功能分析</a:t>
            </a:r>
            <a:r>
              <a:rPr lang="zh-CN" altLang="en-US" sz="1600" b="1" dirty="0" smtClean="0">
                <a:latin typeface="+mn-ea"/>
              </a:rPr>
              <a:t>：</a:t>
            </a:r>
            <a:endParaRPr lang="en-US" altLang="zh-CN" sz="1600" b="1" dirty="0" smtClean="0">
              <a:latin typeface="+mn-ea"/>
            </a:endParaRPr>
          </a:p>
          <a:p>
            <a:pPr algn="just">
              <a:lnSpc>
                <a:spcPct val="140000"/>
              </a:lnSpc>
            </a:pPr>
            <a:r>
              <a:rPr lang="zh-CN" altLang="en-US" sz="1400" dirty="0"/>
              <a:t>“饿了么”中国知名的在线外卖订餐平台，为不同类型的餐饮及零售行业商户提供基于互联网技术的一体化运营解决方案，满足用户在手机端使用产品时的基本功能：主要包括用户在线订购外卖、商家入驻、配送服务、城市服务代理等</a:t>
            </a:r>
            <a:r>
              <a:rPr lang="zh-CN" altLang="en-US" sz="1600" dirty="0"/>
              <a:t>。</a:t>
            </a:r>
            <a:endParaRPr lang="en-US" altLang="zh-CN" sz="1600" dirty="0">
              <a:latin typeface="+mn-ea"/>
            </a:endParaRPr>
          </a:p>
        </p:txBody>
      </p:sp>
    </p:spTree>
    <p:extLst>
      <p:ext uri="{BB962C8B-B14F-4D97-AF65-F5344CB8AC3E}">
        <p14:creationId xmlns:p14="http://schemas.microsoft.com/office/powerpoint/2010/main" val="30957156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65134\Desktop\艺术设计\Screenshot_20180305-2139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613" y="786358"/>
            <a:ext cx="2088127" cy="371222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348878"/>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饿了么</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4335278" y="1880473"/>
            <a:ext cx="3261058" cy="2893100"/>
          </a:xfrm>
          <a:prstGeom prst="rect">
            <a:avLst/>
          </a:prstGeom>
        </p:spPr>
        <p:txBody>
          <a:bodyPr wrap="square">
            <a:spAutoFit/>
          </a:bodyPr>
          <a:lstStyle/>
          <a:p>
            <a:pPr algn="just">
              <a:lnSpc>
                <a:spcPct val="140000"/>
              </a:lnSpc>
            </a:pPr>
            <a:r>
              <a:rPr lang="zh-CN" altLang="en-US" sz="1600" b="1" dirty="0" smtClean="0">
                <a:latin typeface="+mn-ea"/>
              </a:rPr>
              <a:t>设计分析：</a:t>
            </a:r>
            <a:endParaRPr lang="en-US" altLang="zh-CN" sz="1600" b="1" dirty="0" smtClean="0">
              <a:latin typeface="+mn-ea"/>
            </a:endParaRPr>
          </a:p>
          <a:p>
            <a:pPr algn="just">
              <a:lnSpc>
                <a:spcPct val="140000"/>
              </a:lnSpc>
            </a:pPr>
            <a:r>
              <a:rPr lang="zh-CN" altLang="en-US" sz="1400" dirty="0" smtClean="0"/>
              <a:t>饿了么皮肤是浅蓝、红、白三种主要颜色进行搭配，其中蓝色是比较中性的颜色，男女都爱，也是比较保险的颜色。灵活的布局交互呈现给用户活泼、有趣的感觉，更偏向爱玩、爱新奇的年轻用户。该页面布局中，主要功能的凸显、次要功能的弱化。重点突出，详略得当。</a:t>
            </a:r>
            <a:endParaRPr lang="en-US" altLang="zh-CN" sz="1400" dirty="0" smtClean="0">
              <a:latin typeface="+mn-ea"/>
            </a:endParaRPr>
          </a:p>
          <a:p>
            <a:pPr algn="just">
              <a:lnSpc>
                <a:spcPct val="140000"/>
              </a:lnSpc>
            </a:pPr>
            <a:endParaRPr lang="en-US" altLang="zh-CN" sz="1600" dirty="0">
              <a:latin typeface="+mn-ea"/>
            </a:endParaRPr>
          </a:p>
        </p:txBody>
      </p:sp>
    </p:spTree>
    <p:extLst>
      <p:ext uri="{BB962C8B-B14F-4D97-AF65-F5344CB8AC3E}">
        <p14:creationId xmlns:p14="http://schemas.microsoft.com/office/powerpoint/2010/main" val="2946170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65134\Desktop\艺术设计\Screenshot_20180305-2139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317" y="765163"/>
            <a:ext cx="2088127" cy="371222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23528" y="303498"/>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饿了么</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4335278" y="1880473"/>
            <a:ext cx="3261058" cy="2246769"/>
          </a:xfrm>
          <a:prstGeom prst="rect">
            <a:avLst/>
          </a:prstGeom>
        </p:spPr>
        <p:txBody>
          <a:bodyPr wrap="square">
            <a:spAutoFit/>
          </a:bodyPr>
          <a:lstStyle/>
          <a:p>
            <a:pPr algn="just">
              <a:lnSpc>
                <a:spcPct val="140000"/>
              </a:lnSpc>
            </a:pPr>
            <a:r>
              <a:rPr lang="zh-CN" altLang="en-US" sz="1600" b="1" dirty="0" smtClean="0">
                <a:latin typeface="+mn-ea"/>
              </a:rPr>
              <a:t>交互分析：</a:t>
            </a:r>
            <a:endParaRPr lang="en-US" altLang="zh-CN" sz="1600" b="1" dirty="0" smtClean="0">
              <a:latin typeface="+mn-ea"/>
            </a:endParaRPr>
          </a:p>
          <a:p>
            <a:pPr algn="just">
              <a:lnSpc>
                <a:spcPct val="140000"/>
              </a:lnSpc>
            </a:pPr>
            <a:r>
              <a:rPr lang="zh-CN" altLang="en-US" sz="1400" dirty="0" smtClean="0"/>
              <a:t>在用户使用的过程中，饿了么做到了</a:t>
            </a:r>
            <a:r>
              <a:rPr lang="en-US" altLang="zh-CN" sz="1400" dirty="0" smtClean="0"/>
              <a:t>Don’t make me think !</a:t>
            </a:r>
            <a:r>
              <a:rPr lang="zh-CN" altLang="en-US" sz="1400" dirty="0" smtClean="0"/>
              <a:t> 交互设计的服务对象是用户，该</a:t>
            </a:r>
            <a:r>
              <a:rPr lang="en-US" altLang="zh-CN" sz="1400" dirty="0" smtClean="0"/>
              <a:t>APP</a:t>
            </a:r>
            <a:r>
              <a:rPr lang="zh-CN" altLang="en-US" sz="1400" dirty="0" smtClean="0"/>
              <a:t>根据用户来指定相对应的交互流程和界面，让用户可以高效地完成自己的任务、达到自己的目标。交互使得产品变得好用。</a:t>
            </a:r>
            <a:endParaRPr lang="en-US" altLang="zh-CN" sz="1400" dirty="0">
              <a:latin typeface="+mn-ea"/>
            </a:endParaRPr>
          </a:p>
        </p:txBody>
      </p:sp>
    </p:spTree>
    <p:extLst>
      <p:ext uri="{BB962C8B-B14F-4D97-AF65-F5344CB8AC3E}">
        <p14:creationId xmlns:p14="http://schemas.microsoft.com/office/powerpoint/2010/main" val="2946170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65134\Desktop\艺术设计\Screenshot_20180305-2138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668184"/>
            <a:ext cx="2124911" cy="37776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67544" y="266646"/>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拼多多</a:t>
            </a:r>
          </a:p>
        </p:txBody>
      </p:sp>
      <p:sp>
        <p:nvSpPr>
          <p:cNvPr id="6" name="矩形 5"/>
          <p:cNvSpPr/>
          <p:nvPr/>
        </p:nvSpPr>
        <p:spPr>
          <a:xfrm>
            <a:off x="4499992" y="1880473"/>
            <a:ext cx="3240360" cy="2246769"/>
          </a:xfrm>
          <a:prstGeom prst="rect">
            <a:avLst/>
          </a:prstGeom>
        </p:spPr>
        <p:txBody>
          <a:bodyPr wrap="square">
            <a:spAutoFit/>
          </a:bodyPr>
          <a:lstStyle/>
          <a:p>
            <a:pPr algn="just">
              <a:lnSpc>
                <a:spcPct val="140000"/>
              </a:lnSpc>
            </a:pPr>
            <a:r>
              <a:rPr lang="zh-CN" altLang="en-US" sz="1600" b="1" dirty="0" smtClean="0">
                <a:latin typeface="+mn-ea"/>
              </a:rPr>
              <a:t>功能分析：</a:t>
            </a:r>
            <a:endParaRPr lang="en-US" altLang="zh-CN" sz="1600" b="1" dirty="0" smtClean="0">
              <a:latin typeface="+mn-ea"/>
            </a:endParaRPr>
          </a:p>
          <a:p>
            <a:pPr algn="just">
              <a:lnSpc>
                <a:spcPct val="140000"/>
              </a:lnSpc>
            </a:pPr>
            <a:r>
              <a:rPr lang="zh-CN" altLang="en-US" sz="1400" dirty="0"/>
              <a:t>拼多多是一家专注于</a:t>
            </a:r>
            <a:r>
              <a:rPr lang="en-US" altLang="zh-CN" sz="1400" dirty="0"/>
              <a:t>C2B</a:t>
            </a:r>
            <a:r>
              <a:rPr lang="zh-CN" altLang="en-US" sz="1400" dirty="0"/>
              <a:t>拼团的第三方社交电商平台。用户通过发起和朋友、家人、邻居等的拼单，以更低的价格购买优质的商品。其中，通过沟通分享形成的社交理念，形成了拼多多独特的新社交电商思维。</a:t>
            </a:r>
            <a:endParaRPr lang="en-US" altLang="zh-CN" sz="1400" dirty="0">
              <a:latin typeface="+mn-ea"/>
            </a:endParaRPr>
          </a:p>
        </p:txBody>
      </p:sp>
    </p:spTree>
    <p:extLst>
      <p:ext uri="{BB962C8B-B14F-4D97-AF65-F5344CB8AC3E}">
        <p14:creationId xmlns:p14="http://schemas.microsoft.com/office/powerpoint/2010/main" val="30957156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65134\Desktop\艺术设计\Screenshot_20180305-2138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676166"/>
            <a:ext cx="2124911" cy="37776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220371"/>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拼多多</a:t>
            </a:r>
          </a:p>
        </p:txBody>
      </p:sp>
      <p:sp>
        <p:nvSpPr>
          <p:cNvPr id="6" name="矩形 5"/>
          <p:cNvSpPr/>
          <p:nvPr/>
        </p:nvSpPr>
        <p:spPr>
          <a:xfrm>
            <a:off x="4335278" y="1880473"/>
            <a:ext cx="3117042" cy="2246769"/>
          </a:xfrm>
          <a:prstGeom prst="rect">
            <a:avLst/>
          </a:prstGeom>
        </p:spPr>
        <p:txBody>
          <a:bodyPr wrap="square">
            <a:spAutoFit/>
          </a:bodyPr>
          <a:lstStyle/>
          <a:p>
            <a:pPr algn="just">
              <a:lnSpc>
                <a:spcPct val="140000"/>
              </a:lnSpc>
            </a:pPr>
            <a:r>
              <a:rPr lang="zh-CN" altLang="en-US" sz="1600" b="1" dirty="0" smtClean="0">
                <a:latin typeface="+mn-ea"/>
              </a:rPr>
              <a:t>设计分析：</a:t>
            </a:r>
            <a:endParaRPr lang="en-US" altLang="zh-CN" sz="1600" b="1" dirty="0" smtClean="0">
              <a:latin typeface="+mn-ea"/>
            </a:endParaRPr>
          </a:p>
          <a:p>
            <a:pPr algn="just">
              <a:lnSpc>
                <a:spcPct val="140000"/>
              </a:lnSpc>
            </a:pPr>
            <a:r>
              <a:rPr lang="zh-CN" altLang="en-US" sz="1400" dirty="0" smtClean="0"/>
              <a:t>红色、粉红色在女性的颜色偏好中有着不可撼动的地位。因此拼多多选用红色作为主要色调来确保设计风格匹配大多数用户人群的喜好。从板式方面看，拼多多界面美观、主次分明、条理清晰、方便用户检索信息。</a:t>
            </a:r>
            <a:endParaRPr lang="en-US" altLang="zh-CN" sz="1400" dirty="0">
              <a:latin typeface="+mn-ea"/>
            </a:endParaRPr>
          </a:p>
        </p:txBody>
      </p:sp>
    </p:spTree>
    <p:extLst>
      <p:ext uri="{BB962C8B-B14F-4D97-AF65-F5344CB8AC3E}">
        <p14:creationId xmlns:p14="http://schemas.microsoft.com/office/powerpoint/2010/main" val="34935754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65134\Desktop\艺术设计\Screenshot_20180305-21384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627534"/>
            <a:ext cx="2124911" cy="37776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5536" y="263996"/>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拼多多</a:t>
            </a:r>
          </a:p>
        </p:txBody>
      </p:sp>
      <p:sp>
        <p:nvSpPr>
          <p:cNvPr id="6" name="矩形 5"/>
          <p:cNvSpPr/>
          <p:nvPr/>
        </p:nvSpPr>
        <p:spPr>
          <a:xfrm>
            <a:off x="4427984" y="1880472"/>
            <a:ext cx="3024336" cy="2505301"/>
          </a:xfrm>
          <a:prstGeom prst="rect">
            <a:avLst/>
          </a:prstGeom>
        </p:spPr>
        <p:txBody>
          <a:bodyPr wrap="square">
            <a:spAutoFit/>
          </a:bodyPr>
          <a:lstStyle/>
          <a:p>
            <a:pPr algn="just">
              <a:lnSpc>
                <a:spcPct val="140000"/>
              </a:lnSpc>
            </a:pPr>
            <a:r>
              <a:rPr lang="zh-CN" altLang="en-US" sz="1600" b="1" dirty="0" smtClean="0">
                <a:latin typeface="+mn-ea"/>
              </a:rPr>
              <a:t>交互分析：</a:t>
            </a:r>
            <a:endParaRPr lang="en-US" altLang="zh-CN" sz="1600" b="1" dirty="0" smtClean="0">
              <a:latin typeface="+mn-ea"/>
            </a:endParaRPr>
          </a:p>
          <a:p>
            <a:pPr algn="just">
              <a:lnSpc>
                <a:spcPct val="140000"/>
              </a:lnSpc>
            </a:pPr>
            <a:r>
              <a:rPr lang="zh-CN" altLang="en-US" sz="1600" dirty="0">
                <a:latin typeface="+mn-ea"/>
              </a:rPr>
              <a:t>该</a:t>
            </a:r>
            <a:r>
              <a:rPr lang="en-US" altLang="zh-CN" sz="1600" dirty="0">
                <a:latin typeface="+mn-ea"/>
              </a:rPr>
              <a:t>APP</a:t>
            </a:r>
            <a:r>
              <a:rPr lang="zh-CN" altLang="en-US" sz="1600" dirty="0">
                <a:latin typeface="+mn-ea"/>
              </a:rPr>
              <a:t>体现了以用户为中心的设计，关注用户的使用流畅度和方便性，符合用户的使用习惯。交互不一定需要很华丽的界面，但是使用过程肯定是很人性化。    </a:t>
            </a:r>
            <a:br>
              <a:rPr lang="zh-CN" altLang="en-US" sz="1600" dirty="0">
                <a:latin typeface="+mn-ea"/>
              </a:rPr>
            </a:br>
            <a:r>
              <a:rPr lang="zh-CN" altLang="en-US" sz="1600" dirty="0">
                <a:latin typeface="+mn-ea"/>
              </a:rPr>
              <a:t>减少用户思考返回的次数。</a:t>
            </a:r>
            <a:endParaRPr lang="en-US" altLang="zh-CN" sz="1600" dirty="0">
              <a:latin typeface="+mn-ea"/>
            </a:endParaRPr>
          </a:p>
        </p:txBody>
      </p:sp>
    </p:spTree>
    <p:extLst>
      <p:ext uri="{BB962C8B-B14F-4D97-AF65-F5344CB8AC3E}">
        <p14:creationId xmlns:p14="http://schemas.microsoft.com/office/powerpoint/2010/main" val="34935754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410671" y="2222552"/>
            <a:ext cx="654025" cy="461523"/>
          </a:xfrm>
          <a:prstGeom prst="rect">
            <a:avLst/>
          </a:prstGeom>
          <a:noFill/>
        </p:spPr>
        <p:txBody>
          <a:bodyPr wrap="none" lIns="0" tIns="0" rIns="0" bIns="0">
            <a:spAutoFit/>
          </a:bodyPr>
          <a:lstStyle/>
          <a:p>
            <a:pPr>
              <a:defRPr/>
            </a:pP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P</a:t>
            </a:r>
            <a:r>
              <a:rPr lang="en-US" altLang="zh-CN" sz="3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art</a:t>
            </a:r>
            <a:endParaRPr lang="zh-CN" altLang="en-US" sz="8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2" name="文本框 13"/>
          <p:cNvSpPr txBox="1">
            <a:spLocks noChangeArrowheads="1"/>
          </p:cNvSpPr>
          <p:nvPr>
            <p:custDataLst>
              <p:tags r:id="rId3"/>
            </p:custDataLst>
          </p:nvPr>
        </p:nvSpPr>
        <p:spPr bwMode="auto">
          <a:xfrm>
            <a:off x="2503787" y="2101108"/>
            <a:ext cx="468078" cy="2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accent1"/>
                </a:solidFill>
                <a:latin typeface="Arial" panose="020B0604020202020204" pitchFamily="34" charset="0"/>
                <a:ea typeface="微软雅黑" panose="020B0503020204020204" pitchFamily="34" charset="-122"/>
                <a:sym typeface="Arial" panose="020B0604020202020204" pitchFamily="34" charset="0"/>
              </a:rPr>
              <a:t>章 节</a:t>
            </a:r>
          </a:p>
        </p:txBody>
      </p:sp>
      <p:sp>
        <p:nvSpPr>
          <p:cNvPr id="2053" name="文本框 14"/>
          <p:cNvSpPr txBox="1">
            <a:spLocks noChangeArrowheads="1"/>
          </p:cNvSpPr>
          <p:nvPr>
            <p:custDataLst>
              <p:tags r:id="rId4"/>
            </p:custDataLst>
          </p:nvPr>
        </p:nvSpPr>
        <p:spPr bwMode="auto">
          <a:xfrm>
            <a:off x="3186948" y="1761779"/>
            <a:ext cx="1025922" cy="110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a:spLocks/>
          </p:cNvSpPr>
          <p:nvPr>
            <p:custDataLst>
              <p:tags r:id="rId5"/>
            </p:custDataLst>
          </p:nvPr>
        </p:nvSpPr>
        <p:spPr>
          <a:xfrm>
            <a:off x="4499993" y="2061093"/>
            <a:ext cx="2621439" cy="6924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r>
              <a:rPr lang="zh-CN" altLang="en-US" sz="3600" b="1" dirty="0" smtClean="0">
                <a:latin typeface="微软雅黑" panose="020B0503020204020204" pitchFamily="34" charset="-122"/>
                <a:ea typeface="微软雅黑" panose="020B0503020204020204" pitchFamily="34" charset="-122"/>
              </a:rPr>
              <a:t>界面设计</a:t>
            </a:r>
          </a:p>
          <a:p>
            <a:pPr lvl="0"/>
            <a:r>
              <a:rPr lang="en-US" altLang="zh-CN" sz="1400" dirty="0" smtClean="0">
                <a:solidFill>
                  <a:schemeClr val="accent2"/>
                </a:solidFill>
                <a:latin typeface="Arial" panose="020B0604020202020204" pitchFamily="34" charset="0"/>
                <a:ea typeface="微软雅黑" panose="020B0503020204020204" pitchFamily="34" charset="-122"/>
                <a:sym typeface="Arial" panose="020B0604020202020204" pitchFamily="34" charset="0"/>
              </a:rPr>
              <a:t>Interface design</a:t>
            </a:r>
            <a:endParaRPr lang="zh-CN" altLang="en-US"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52360" t="45847" r="37254" b="47228"/>
          <a:stretch/>
        </p:blipFill>
        <p:spPr>
          <a:xfrm rot="1788364">
            <a:off x="6773040" y="1229554"/>
            <a:ext cx="1224136" cy="1223758"/>
          </a:xfrm>
          <a:prstGeom prst="rect">
            <a:avLst/>
          </a:prstGeom>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44083" t="56790" r="44371" b="37612"/>
          <a:stretch/>
        </p:blipFill>
        <p:spPr>
          <a:xfrm rot="20604422">
            <a:off x="1630604" y="2453313"/>
            <a:ext cx="841699" cy="611956"/>
          </a:xfrm>
          <a:prstGeom prst="rect">
            <a:avLst/>
          </a:prstGeom>
        </p:spPr>
      </p:pic>
    </p:spTree>
    <p:custDataLst>
      <p:tags r:id="rId1"/>
    </p:custDataLst>
    <p:extLst>
      <p:ext uri="{BB962C8B-B14F-4D97-AF65-F5344CB8AC3E}">
        <p14:creationId xmlns:p14="http://schemas.microsoft.com/office/powerpoint/2010/main" val="339662369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3"/>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1000"/>
                                        <p:tgtEl>
                                          <p:spTgt spid="2052"/>
                                        </p:tgtEl>
                                      </p:cBhvr>
                                    </p:animEffect>
                                    <p:anim calcmode="lin" valueType="num">
                                      <p:cBhvr>
                                        <p:cTn id="19" dur="1000" fill="hold"/>
                                        <p:tgtEl>
                                          <p:spTgt spid="2052"/>
                                        </p:tgtEl>
                                        <p:attrNameLst>
                                          <p:attrName>ppt_x</p:attrName>
                                        </p:attrNameLst>
                                      </p:cBhvr>
                                      <p:tavLst>
                                        <p:tav tm="0">
                                          <p:val>
                                            <p:strVal val="#ppt_x"/>
                                          </p:val>
                                        </p:tav>
                                        <p:tav tm="100000">
                                          <p:val>
                                            <p:strVal val="#ppt_x"/>
                                          </p:val>
                                        </p:tav>
                                      </p:tavLst>
                                    </p:anim>
                                    <p:anim calcmode="lin" valueType="num">
                                      <p:cBhvr>
                                        <p:cTn id="20" dur="1000" fill="hold"/>
                                        <p:tgtEl>
                                          <p:spTgt spid="205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053"/>
                                        </p:tgtEl>
                                        <p:attrNameLst>
                                          <p:attrName>style.visibility</p:attrName>
                                        </p:attrNameLst>
                                      </p:cBhvr>
                                      <p:to>
                                        <p:strVal val="visible"/>
                                      </p:to>
                                    </p:set>
                                    <p:anim calcmode="lin" valueType="num">
                                      <p:cBhvr additive="base">
                                        <p:cTn id="30" dur="500" fill="hold"/>
                                        <p:tgtEl>
                                          <p:spTgt spid="2053"/>
                                        </p:tgtEl>
                                        <p:attrNameLst>
                                          <p:attrName>ppt_x</p:attrName>
                                        </p:attrNameLst>
                                      </p:cBhvr>
                                      <p:tavLst>
                                        <p:tav tm="0">
                                          <p:val>
                                            <p:strVal val="1+#ppt_w/2"/>
                                          </p:val>
                                        </p:tav>
                                        <p:tav tm="100000">
                                          <p:val>
                                            <p:strVal val="#ppt_x"/>
                                          </p:val>
                                        </p:tav>
                                      </p:tavLst>
                                    </p:anim>
                                    <p:anim calcmode="lin" valueType="num">
                                      <p:cBhvr additive="base">
                                        <p:cTn id="31" dur="500" fill="hold"/>
                                        <p:tgtEl>
                                          <p:spTgt spid="2053"/>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 presetClass="entr" presetSubtype="2"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3"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2"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52" grpId="0"/>
      <p:bldP spid="205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8596" y="285734"/>
            <a:ext cx="184731" cy="369332"/>
          </a:xfrm>
          <a:prstGeom prst="rect">
            <a:avLst/>
          </a:prstGeom>
        </p:spPr>
        <p:txBody>
          <a:bodyPr wrap="none">
            <a:spAutoFit/>
          </a:bodyPr>
          <a:lstStyle/>
          <a:p>
            <a:endParaRPr lang="zh-CN" altLang="en-US" dirty="0">
              <a:latin typeface="+mj-ea"/>
              <a:sym typeface="Arial" panose="020B0604020202020204" pitchFamily="34" charset="0"/>
            </a:endParaRPr>
          </a:p>
        </p:txBody>
      </p:sp>
      <p:sp>
        <p:nvSpPr>
          <p:cNvPr id="4" name="Rectangle 27"/>
          <p:cNvSpPr>
            <a:spLocks noChangeArrowheads="1"/>
          </p:cNvSpPr>
          <p:nvPr/>
        </p:nvSpPr>
        <p:spPr bwMode="auto">
          <a:xfrm>
            <a:off x="214282" y="273969"/>
            <a:ext cx="2269486" cy="36933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zh-CN" altLang="en-US" sz="1400" baseline="-25000" dirty="0" smtClean="0">
                <a:solidFill>
                  <a:schemeClr val="bg1"/>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微软雅黑" panose="020B0503020204020204" pitchFamily="34" charset="-122"/>
                <a:ea typeface="微软雅黑" panose="020B0503020204020204" pitchFamily="34" charset="-122"/>
              </a:rPr>
              <a:t>APP</a:t>
            </a:r>
            <a:r>
              <a:rPr lang="zh-CN" altLang="en-US" sz="1400" dirty="0">
                <a:solidFill>
                  <a:schemeClr val="bg1"/>
                </a:solidFill>
                <a:latin typeface="微软雅黑" panose="020B0503020204020204" pitchFamily="34" charset="-122"/>
                <a:ea typeface="微软雅黑" panose="020B0503020204020204" pitchFamily="34" charset="-122"/>
              </a:rPr>
              <a:t>的基本流程关系</a:t>
            </a:r>
            <a:endParaRPr lang="zh-CN" altLang="en-US" sz="1400" baseline="-25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eaLnBrk="1" hangingPunct="1"/>
            <a:endParaRPr lang="en-US" altLang="zh-CN" sz="600" baseline="-25000" dirty="0">
              <a:solidFill>
                <a:schemeClr val="bg1"/>
              </a:solidFill>
              <a:latin typeface="微软雅黑" panose="020B0503020204020204" pitchFamily="34" charset="-122"/>
              <a:ea typeface="微软雅黑" panose="020B0503020204020204" pitchFamily="34" charset="-122"/>
            </a:endParaRPr>
          </a:p>
        </p:txBody>
      </p:sp>
      <p:pic>
        <p:nvPicPr>
          <p:cNvPr id="3" name="Picture 2" descr="C:\Users\65134\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655066"/>
            <a:ext cx="4420716" cy="437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96472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20992" t="7805" r="14981" b="55106"/>
          <a:stretch/>
        </p:blipFill>
        <p:spPr>
          <a:xfrm>
            <a:off x="446555" y="679237"/>
            <a:ext cx="4317083" cy="3749750"/>
          </a:xfrm>
          <a:prstGeom prst="rect">
            <a:avLst/>
          </a:prstGeom>
        </p:spPr>
      </p:pic>
      <p:sp>
        <p:nvSpPr>
          <p:cNvPr id="8" name="MH_Entry_1"/>
          <p:cNvSpPr/>
          <p:nvPr>
            <p:custDataLst>
              <p:tags r:id="rId1"/>
            </p:custDataLst>
          </p:nvPr>
        </p:nvSpPr>
        <p:spPr>
          <a:xfrm>
            <a:off x="5365078" y="1367807"/>
            <a:ext cx="2304255"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作品简介</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ctr"/>
            <a:r>
              <a:rPr lang="en-US" altLang="zh-CN" sz="900" dirty="0" smtClean="0">
                <a:solidFill>
                  <a:schemeClr val="accent2"/>
                </a:solidFill>
                <a:latin typeface="Arial" panose="020B0604020202020204" pitchFamily="34" charset="0"/>
                <a:ea typeface="微软雅黑" panose="020B0503020204020204" pitchFamily="34" charset="-122"/>
              </a:rPr>
              <a:t>A </a:t>
            </a:r>
            <a:r>
              <a:rPr lang="en-US" altLang="zh-CN" sz="900" dirty="0">
                <a:solidFill>
                  <a:schemeClr val="accent2"/>
                </a:solidFill>
                <a:latin typeface="Arial" panose="020B0604020202020204" pitchFamily="34" charset="0"/>
                <a:ea typeface="微软雅黑" panose="020B0503020204020204" pitchFamily="34" charset="-122"/>
              </a:rPr>
              <a:t>brief introduction to the works</a:t>
            </a:r>
          </a:p>
        </p:txBody>
      </p:sp>
      <p:sp>
        <p:nvSpPr>
          <p:cNvPr id="9" name="MH_Entry_2"/>
          <p:cNvSpPr/>
          <p:nvPr>
            <p:custDataLst>
              <p:tags r:id="rId2"/>
            </p:custDataLst>
          </p:nvPr>
        </p:nvSpPr>
        <p:spPr>
          <a:xfrm>
            <a:off x="5616117" y="2031798"/>
            <a:ext cx="1753985"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竞品</a:t>
            </a:r>
            <a:r>
              <a:rPr lang="zh-CN" altLang="en-US" sz="1600" b="1" dirty="0">
                <a:solidFill>
                  <a:schemeClr val="tx1"/>
                </a:solidFill>
                <a:latin typeface="微软雅黑" panose="020B0503020204020204" pitchFamily="34" charset="-122"/>
                <a:ea typeface="微软雅黑" panose="020B0503020204020204" pitchFamily="34" charset="-122"/>
              </a:rPr>
              <a:t>分析</a:t>
            </a:r>
          </a:p>
          <a:p>
            <a:pPr lvl="0" algn="ctr"/>
            <a:r>
              <a:rPr lang="en-US" altLang="zh-CN" sz="900" dirty="0">
                <a:solidFill>
                  <a:schemeClr val="accent2"/>
                </a:solidFill>
                <a:latin typeface="Arial" panose="020B0604020202020204" pitchFamily="34" charset="0"/>
                <a:ea typeface="微软雅黑" panose="020B0503020204020204" pitchFamily="34" charset="-122"/>
                <a:sym typeface="Arial" panose="020B0604020202020204" pitchFamily="34" charset="0"/>
              </a:rPr>
              <a:t>Competitive product analysis</a:t>
            </a:r>
            <a:endParaRPr lang="zh-CN" altLang="en-US" sz="9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Entry_3"/>
          <p:cNvSpPr/>
          <p:nvPr>
            <p:custDataLst>
              <p:tags r:id="rId3"/>
            </p:custDataLst>
          </p:nvPr>
        </p:nvSpPr>
        <p:spPr>
          <a:xfrm>
            <a:off x="5616117" y="2751656"/>
            <a:ext cx="1753985"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界面设计</a:t>
            </a:r>
          </a:p>
          <a:p>
            <a:pPr lvl="0" algn="ctr"/>
            <a:r>
              <a:rPr lang="en-US" altLang="zh-CN" sz="900" dirty="0">
                <a:solidFill>
                  <a:schemeClr val="accent2"/>
                </a:solidFill>
                <a:latin typeface="Arial" panose="020B0604020202020204" pitchFamily="34" charset="0"/>
                <a:ea typeface="微软雅黑" panose="020B0503020204020204" pitchFamily="34" charset="-122"/>
                <a:sym typeface="Arial" panose="020B0604020202020204" pitchFamily="34" charset="0"/>
              </a:rPr>
              <a:t>Interface design</a:t>
            </a:r>
            <a:endParaRPr lang="zh-CN" altLang="en-US" sz="9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Entry_4"/>
          <p:cNvSpPr/>
          <p:nvPr>
            <p:custDataLst>
              <p:tags r:id="rId4"/>
            </p:custDataLst>
          </p:nvPr>
        </p:nvSpPr>
        <p:spPr>
          <a:xfrm>
            <a:off x="5616117" y="3471514"/>
            <a:ext cx="1753985" cy="38472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1600" b="1" dirty="0">
                <a:solidFill>
                  <a:schemeClr val="tx1"/>
                </a:solidFill>
                <a:latin typeface="微软雅黑" panose="020B0503020204020204" pitchFamily="34" charset="-122"/>
                <a:ea typeface="微软雅黑" panose="020B0503020204020204" pitchFamily="34" charset="-122"/>
              </a:rPr>
              <a:t>交互设计</a:t>
            </a:r>
          </a:p>
          <a:p>
            <a:pPr lvl="0" algn="ctr"/>
            <a:r>
              <a:rPr lang="en-US" altLang="zh-CN" sz="900" dirty="0">
                <a:solidFill>
                  <a:schemeClr val="accent2"/>
                </a:solidFill>
                <a:latin typeface="Arial" panose="020B0604020202020204" pitchFamily="34" charset="0"/>
                <a:ea typeface="微软雅黑" panose="020B0503020204020204" pitchFamily="34" charset="-122"/>
                <a:sym typeface="Arial" panose="020B0604020202020204" pitchFamily="34" charset="0"/>
              </a:rPr>
              <a:t>Interactive design</a:t>
            </a:r>
            <a:endParaRPr lang="zh-CN" altLang="en-US" sz="9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2" name="Group 279">
            <a:extLst>
              <a:ext uri="{FF2B5EF4-FFF2-40B4-BE49-F238E27FC236}">
                <a16:creationId xmlns:a16="http://schemas.microsoft.com/office/drawing/2014/main" xmlns="" id="{2B5051E4-EEB0-477D-83A7-F1429A51EDA6}"/>
              </a:ext>
            </a:extLst>
          </p:cNvPr>
          <p:cNvGrpSpPr/>
          <p:nvPr/>
        </p:nvGrpSpPr>
        <p:grpSpPr>
          <a:xfrm>
            <a:off x="4955939" y="1209747"/>
            <a:ext cx="482633" cy="482572"/>
            <a:chOff x="846989" y="1401020"/>
            <a:chExt cx="877416" cy="877416"/>
          </a:xfrm>
          <a:effectLst/>
        </p:grpSpPr>
        <p:sp>
          <p:nvSpPr>
            <p:cNvPr id="13" name="Teardrop 108">
              <a:extLst>
                <a:ext uri="{FF2B5EF4-FFF2-40B4-BE49-F238E27FC236}">
                  <a16:creationId xmlns:a16="http://schemas.microsoft.com/office/drawing/2014/main" xmlns="" id="{B7816AAD-EA9C-4698-B51C-8F39CE467597}"/>
                </a:ext>
              </a:extLst>
            </p:cNvPr>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11">
              <a:extLst>
                <a:ext uri="{FF2B5EF4-FFF2-40B4-BE49-F238E27FC236}">
                  <a16:creationId xmlns:a16="http://schemas.microsoft.com/office/drawing/2014/main" xmlns="" id="{F6FABAE5-1996-4AE9-B4C7-D12804C2205E}"/>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279">
            <a:extLst>
              <a:ext uri="{FF2B5EF4-FFF2-40B4-BE49-F238E27FC236}">
                <a16:creationId xmlns:a16="http://schemas.microsoft.com/office/drawing/2014/main" xmlns="" id="{73F0587D-8B78-4839-80FB-1D279FA485AD}"/>
              </a:ext>
            </a:extLst>
          </p:cNvPr>
          <p:cNvGrpSpPr/>
          <p:nvPr/>
        </p:nvGrpSpPr>
        <p:grpSpPr>
          <a:xfrm>
            <a:off x="4955939" y="1920716"/>
            <a:ext cx="482633" cy="482572"/>
            <a:chOff x="846989" y="1401020"/>
            <a:chExt cx="877416" cy="877416"/>
          </a:xfrm>
          <a:effectLst/>
        </p:grpSpPr>
        <p:sp>
          <p:nvSpPr>
            <p:cNvPr id="16" name="Teardrop 108">
              <a:extLst>
                <a:ext uri="{FF2B5EF4-FFF2-40B4-BE49-F238E27FC236}">
                  <a16:creationId xmlns:a16="http://schemas.microsoft.com/office/drawing/2014/main" xmlns="" id="{808BCAF1-37AA-4CA5-B5A7-08B24E4FE758}"/>
                </a:ext>
              </a:extLst>
            </p:cNvPr>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Oval 111">
              <a:extLst>
                <a:ext uri="{FF2B5EF4-FFF2-40B4-BE49-F238E27FC236}">
                  <a16:creationId xmlns:a16="http://schemas.microsoft.com/office/drawing/2014/main" xmlns="" id="{B54ACA7F-B699-47DF-B2AF-C41D01B45EDB}"/>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279">
            <a:extLst>
              <a:ext uri="{FF2B5EF4-FFF2-40B4-BE49-F238E27FC236}">
                <a16:creationId xmlns:a16="http://schemas.microsoft.com/office/drawing/2014/main" xmlns="" id="{CE4274FC-B69A-4044-81C6-2F1C680520C6}"/>
              </a:ext>
            </a:extLst>
          </p:cNvPr>
          <p:cNvGrpSpPr/>
          <p:nvPr/>
        </p:nvGrpSpPr>
        <p:grpSpPr>
          <a:xfrm>
            <a:off x="4955939" y="2654026"/>
            <a:ext cx="482633" cy="482572"/>
            <a:chOff x="846989" y="1401020"/>
            <a:chExt cx="877416" cy="877416"/>
          </a:xfrm>
          <a:effectLst/>
        </p:grpSpPr>
        <p:sp>
          <p:nvSpPr>
            <p:cNvPr id="19" name="Teardrop 108">
              <a:extLst>
                <a:ext uri="{FF2B5EF4-FFF2-40B4-BE49-F238E27FC236}">
                  <a16:creationId xmlns:a16="http://schemas.microsoft.com/office/drawing/2014/main" xmlns="" id="{AC502185-9132-4C2C-A0A9-26D12C13D250}"/>
                </a:ext>
              </a:extLst>
            </p:cNvPr>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11">
              <a:extLst>
                <a:ext uri="{FF2B5EF4-FFF2-40B4-BE49-F238E27FC236}">
                  <a16:creationId xmlns:a16="http://schemas.microsoft.com/office/drawing/2014/main" xmlns="" id="{8843DCD9-49F3-4E9E-BC8A-11BDC46D7524}"/>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79">
            <a:extLst>
              <a:ext uri="{FF2B5EF4-FFF2-40B4-BE49-F238E27FC236}">
                <a16:creationId xmlns:a16="http://schemas.microsoft.com/office/drawing/2014/main" xmlns="" id="{BEB35325-64CF-4974-B72B-D880C3E514E6}"/>
              </a:ext>
            </a:extLst>
          </p:cNvPr>
          <p:cNvGrpSpPr/>
          <p:nvPr/>
        </p:nvGrpSpPr>
        <p:grpSpPr>
          <a:xfrm>
            <a:off x="4955939" y="3363594"/>
            <a:ext cx="482633" cy="482572"/>
            <a:chOff x="846989" y="1401020"/>
            <a:chExt cx="877416" cy="877416"/>
          </a:xfrm>
          <a:effectLst/>
        </p:grpSpPr>
        <p:sp>
          <p:nvSpPr>
            <p:cNvPr id="22" name="Teardrop 108">
              <a:extLst>
                <a:ext uri="{FF2B5EF4-FFF2-40B4-BE49-F238E27FC236}">
                  <a16:creationId xmlns:a16="http://schemas.microsoft.com/office/drawing/2014/main" xmlns="" id="{746C8B15-531E-403F-B484-95F9E8041067}"/>
                </a:ext>
              </a:extLst>
            </p:cNvPr>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111">
              <a:extLst>
                <a:ext uri="{FF2B5EF4-FFF2-40B4-BE49-F238E27FC236}">
                  <a16:creationId xmlns:a16="http://schemas.microsoft.com/office/drawing/2014/main" xmlns="" id="{D321EFC4-FD2D-43FE-9757-281FB12C6879}"/>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altLang="zh-CN"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04</a:t>
              </a:r>
              <a:endParaRPr lang="en-US" sz="9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4" name="MH_Others_1"/>
          <p:cNvSpPr txBox="1"/>
          <p:nvPr>
            <p:custDataLst>
              <p:tags r:id="rId5"/>
            </p:custDataLst>
          </p:nvPr>
        </p:nvSpPr>
        <p:spPr>
          <a:xfrm>
            <a:off x="2335697" y="1373519"/>
            <a:ext cx="483091" cy="2215991"/>
          </a:xfrm>
          <a:prstGeom prst="rect">
            <a:avLst/>
          </a:prstGeom>
          <a:noFill/>
        </p:spPr>
        <p:txBody>
          <a:bodyPr vert="horz" wrap="square" lIns="0" tIns="0" rIns="0" bIns="0" rtlCol="0" anchor="ctr" anchorCtr="0">
            <a:spAutoFit/>
          </a:bodyPr>
          <a:lstStyle/>
          <a:p>
            <a:pPr algn="ctr"/>
            <a:r>
              <a:rPr lang="zh-CN" altLang="en-US" sz="4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26" name="MH_Others_2"/>
          <p:cNvSpPr txBox="1"/>
          <p:nvPr>
            <p:custDataLst>
              <p:tags r:id="rId6"/>
            </p:custDataLst>
          </p:nvPr>
        </p:nvSpPr>
        <p:spPr>
          <a:xfrm rot="5400000">
            <a:off x="1257244" y="2358404"/>
            <a:ext cx="1691158" cy="246221"/>
          </a:xfrm>
          <a:prstGeom prst="rect">
            <a:avLst/>
          </a:prstGeom>
          <a:solidFill>
            <a:schemeClr val="accent1"/>
          </a:solidFill>
        </p:spPr>
        <p:txBody>
          <a:bodyPr wrap="square" lIns="0" tIns="0" rIns="0" bIns="0">
            <a:spAutoFit/>
          </a:bodyPr>
          <a:lstStyle/>
          <a:p>
            <a:pPr algn="ctr">
              <a:defRPr/>
            </a:pP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 </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012805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0-#ppt_h/2"/>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2200"/>
                            </p:stCondLst>
                            <p:childTnLst>
                              <p:par>
                                <p:cTn id="21" presetID="2" presetClass="entr" presetSubtype="1" accel="50000" decel="5000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par>
                          <p:cTn id="25" fill="hold">
                            <p:stCondLst>
                              <p:cond delay="2700"/>
                            </p:stCondLst>
                            <p:childTnLst>
                              <p:par>
                                <p:cTn id="26" presetID="22" presetClass="entr" presetSubtype="4"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par>
                          <p:cTn id="29" fill="hold">
                            <p:stCondLst>
                              <p:cond delay="3200"/>
                            </p:stCondLst>
                            <p:childTnLst>
                              <p:par>
                                <p:cTn id="30" presetID="2" presetClass="entr" presetSubtype="1" accel="50000" decel="5000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0-#ppt_h/2"/>
                                          </p:val>
                                        </p:tav>
                                        <p:tav tm="100000">
                                          <p:val>
                                            <p:strVal val="#ppt_y"/>
                                          </p:val>
                                        </p:tav>
                                      </p:tavLst>
                                    </p:anim>
                                  </p:childTnLst>
                                </p:cTn>
                              </p:par>
                            </p:childTnLst>
                          </p:cTn>
                        </p:par>
                        <p:par>
                          <p:cTn id="34" fill="hold">
                            <p:stCondLst>
                              <p:cond delay="3700"/>
                            </p:stCondLst>
                            <p:childTnLst>
                              <p:par>
                                <p:cTn id="35" presetID="22" presetClass="entr" presetSubtype="4"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par>
                          <p:cTn id="38" fill="hold">
                            <p:stCondLst>
                              <p:cond delay="4200"/>
                            </p:stCondLst>
                            <p:childTnLst>
                              <p:par>
                                <p:cTn id="39" presetID="2" presetClass="entr" presetSubtype="1" accel="50000" decel="5000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ppt_x"/>
                                          </p:val>
                                        </p:tav>
                                        <p:tav tm="100000">
                                          <p:val>
                                            <p:strVal val="#ppt_x"/>
                                          </p:val>
                                        </p:tav>
                                      </p:tavLst>
                                    </p:anim>
                                    <p:anim calcmode="lin" valueType="num">
                                      <p:cBhvr additive="base">
                                        <p:cTn id="42" dur="500" fill="hold"/>
                                        <p:tgtEl>
                                          <p:spTgt spid="18"/>
                                        </p:tgtEl>
                                        <p:attrNameLst>
                                          <p:attrName>ppt_y</p:attrName>
                                        </p:attrNameLst>
                                      </p:cBhvr>
                                      <p:tavLst>
                                        <p:tav tm="0">
                                          <p:val>
                                            <p:strVal val="0-#ppt_h/2"/>
                                          </p:val>
                                        </p:tav>
                                        <p:tav tm="100000">
                                          <p:val>
                                            <p:strVal val="#ppt_y"/>
                                          </p:val>
                                        </p:tav>
                                      </p:tavLst>
                                    </p:anim>
                                  </p:childTnLst>
                                </p:cTn>
                              </p:par>
                            </p:childTnLst>
                          </p:cTn>
                        </p:par>
                        <p:par>
                          <p:cTn id="43" fill="hold">
                            <p:stCondLst>
                              <p:cond delay="4700"/>
                            </p:stCondLst>
                            <p:childTnLst>
                              <p:par>
                                <p:cTn id="44" presetID="2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par>
                          <p:cTn id="47" fill="hold">
                            <p:stCondLst>
                              <p:cond delay="5200"/>
                            </p:stCondLst>
                            <p:childTnLst>
                              <p:par>
                                <p:cTn id="48" presetID="2" presetClass="entr" presetSubtype="1" accel="50000" decel="5000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childTnLst>
                          </p:cTn>
                        </p:par>
                        <p:par>
                          <p:cTn id="52" fill="hold">
                            <p:stCondLst>
                              <p:cond delay="5700"/>
                            </p:stCondLst>
                            <p:childTnLst>
                              <p:par>
                                <p:cTn id="53" presetID="2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4" grpId="0"/>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8596" y="285734"/>
            <a:ext cx="184731" cy="369332"/>
          </a:xfrm>
          <a:prstGeom prst="rect">
            <a:avLst/>
          </a:prstGeom>
        </p:spPr>
        <p:txBody>
          <a:bodyPr wrap="none">
            <a:spAutoFit/>
          </a:bodyPr>
          <a:lstStyle/>
          <a:p>
            <a:endParaRPr lang="zh-CN" altLang="en-US" dirty="0">
              <a:latin typeface="+mj-ea"/>
              <a:sym typeface="Arial" panose="020B0604020202020204" pitchFamily="34" charset="0"/>
            </a:endParaRPr>
          </a:p>
        </p:txBody>
      </p:sp>
      <p:sp>
        <p:nvSpPr>
          <p:cNvPr id="4" name="Rectangle 27"/>
          <p:cNvSpPr>
            <a:spLocks noChangeArrowheads="1"/>
          </p:cNvSpPr>
          <p:nvPr/>
        </p:nvSpPr>
        <p:spPr bwMode="auto">
          <a:xfrm>
            <a:off x="214282" y="273969"/>
            <a:ext cx="2269486" cy="35907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a:r>
              <a:rPr lang="zh-CN" altLang="en-US" sz="1400" baseline="-25000" dirty="0" smtClean="0">
                <a:solidFill>
                  <a:schemeClr val="bg1"/>
                </a:solidFill>
                <a:latin typeface="+mj-ea"/>
                <a:ea typeface="+mj-ea"/>
              </a:rPr>
              <a:t> </a:t>
            </a:r>
            <a:r>
              <a:rPr lang="zh-CN" altLang="en-US" sz="2000" baseline="-25000" dirty="0" smtClean="0">
                <a:solidFill>
                  <a:schemeClr val="bg1"/>
                </a:solidFill>
                <a:latin typeface="微软雅黑" panose="020B0503020204020204" pitchFamily="34" charset="-122"/>
                <a:ea typeface="微软雅黑" panose="020B0503020204020204" pitchFamily="34" charset="-122"/>
              </a:rPr>
              <a:t>主要原型图流程关系： </a:t>
            </a:r>
            <a:endParaRPr lang="zh-CN" altLang="en-US" sz="2000" baseline="-25000"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eaLnBrk="1" hangingPunct="1"/>
            <a:endParaRPr lang="en-US" altLang="zh-CN" sz="600" baseline="-25000" dirty="0">
              <a:solidFill>
                <a:schemeClr val="bg1"/>
              </a:solidFill>
              <a:latin typeface="微软雅黑" panose="020B0503020204020204" pitchFamily="34" charset="-122"/>
              <a:ea typeface="微软雅黑" panose="020B0503020204020204" pitchFamily="34" charset="-122"/>
            </a:endParaRPr>
          </a:p>
        </p:txBody>
      </p:sp>
      <p:pic>
        <p:nvPicPr>
          <p:cNvPr id="1026" name="Picture 2" descr="C:\Users\lenovo\Desktop\原型图流程.jpg"/>
          <p:cNvPicPr>
            <a:picLocks noChangeAspect="1" noChangeArrowheads="1"/>
          </p:cNvPicPr>
          <p:nvPr/>
        </p:nvPicPr>
        <p:blipFill>
          <a:blip r:embed="rId2" cstate="print"/>
          <a:srcRect/>
          <a:stretch>
            <a:fillRect/>
          </a:stretch>
        </p:blipFill>
        <p:spPr bwMode="auto">
          <a:xfrm>
            <a:off x="-785850" y="1000114"/>
            <a:ext cx="10644262" cy="3436232"/>
          </a:xfrm>
          <a:prstGeom prst="rect">
            <a:avLst/>
          </a:prstGeom>
          <a:noFill/>
        </p:spPr>
      </p:pic>
    </p:spTree>
    <p:extLst>
      <p:ext uri="{BB962C8B-B14F-4D97-AF65-F5344CB8AC3E}">
        <p14:creationId xmlns:p14="http://schemas.microsoft.com/office/powerpoint/2010/main" val="20080619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leadingpage3.jpg"/>
          <p:cNvPicPr>
            <a:picLocks noChangeAspect="1"/>
          </p:cNvPicPr>
          <p:nvPr/>
        </p:nvPicPr>
        <p:blipFill>
          <a:blip r:embed="rId2" cstate="print"/>
          <a:stretch>
            <a:fillRect/>
          </a:stretch>
        </p:blipFill>
        <p:spPr>
          <a:xfrm>
            <a:off x="4762502" y="857238"/>
            <a:ext cx="1847534" cy="3286148"/>
          </a:xfrm>
          <a:prstGeom prst="rect">
            <a:avLst/>
          </a:prstGeom>
        </p:spPr>
      </p:pic>
      <p:pic>
        <p:nvPicPr>
          <p:cNvPr id="13" name="图片 12" descr="引导页面1.jpg"/>
          <p:cNvPicPr>
            <a:picLocks noChangeAspect="1"/>
          </p:cNvPicPr>
          <p:nvPr/>
        </p:nvPicPr>
        <p:blipFill>
          <a:blip r:embed="rId3" cstate="print"/>
          <a:stretch>
            <a:fillRect/>
          </a:stretch>
        </p:blipFill>
        <p:spPr>
          <a:xfrm>
            <a:off x="142844" y="857238"/>
            <a:ext cx="1847534" cy="3286148"/>
          </a:xfrm>
          <a:prstGeom prst="rect">
            <a:avLst/>
          </a:prstGeom>
        </p:spPr>
      </p:pic>
      <p:sp>
        <p:nvSpPr>
          <p:cNvPr id="14" name="TextBox 13"/>
          <p:cNvSpPr txBox="1"/>
          <p:nvPr/>
        </p:nvSpPr>
        <p:spPr>
          <a:xfrm>
            <a:off x="164961" y="71420"/>
            <a:ext cx="1620957"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页面设计展示：</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5" name="图片 14" descr="leadingpage2.jpg"/>
          <p:cNvPicPr>
            <a:picLocks noChangeAspect="1"/>
          </p:cNvPicPr>
          <p:nvPr/>
        </p:nvPicPr>
        <p:blipFill>
          <a:blip r:embed="rId4" cstate="print"/>
          <a:stretch>
            <a:fillRect/>
          </a:stretch>
        </p:blipFill>
        <p:spPr>
          <a:xfrm>
            <a:off x="2452673" y="857238"/>
            <a:ext cx="1847534" cy="3286148"/>
          </a:xfrm>
          <a:prstGeom prst="rect">
            <a:avLst/>
          </a:prstGeom>
        </p:spPr>
      </p:pic>
      <p:pic>
        <p:nvPicPr>
          <p:cNvPr id="16" name="图片 15" descr="denglu4.jpg"/>
          <p:cNvPicPr>
            <a:picLocks noChangeAspect="1"/>
          </p:cNvPicPr>
          <p:nvPr/>
        </p:nvPicPr>
        <p:blipFill>
          <a:blip r:embed="rId5" cstate="print"/>
          <a:stretch>
            <a:fillRect/>
          </a:stretch>
        </p:blipFill>
        <p:spPr>
          <a:xfrm>
            <a:off x="7072330" y="857238"/>
            <a:ext cx="1847535" cy="3286148"/>
          </a:xfrm>
          <a:prstGeom prst="rect">
            <a:avLst/>
          </a:prstGeom>
        </p:spPr>
      </p:pic>
      <p:sp>
        <p:nvSpPr>
          <p:cNvPr id="17" name="TextBox 16"/>
          <p:cNvSpPr txBox="1"/>
          <p:nvPr/>
        </p:nvSpPr>
        <p:spPr>
          <a:xfrm>
            <a:off x="236399" y="437363"/>
            <a:ext cx="1351652" cy="276999"/>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引导页面</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7643834" y="4429138"/>
            <a:ext cx="1214446" cy="428628"/>
            <a:chOff x="7572396" y="4429138"/>
            <a:chExt cx="1214446" cy="428628"/>
          </a:xfrm>
        </p:grpSpPr>
        <p:sp>
          <p:nvSpPr>
            <p:cNvPr id="24" name="矩形 23"/>
            <p:cNvSpPr/>
            <p:nvPr/>
          </p:nvSpPr>
          <p:spPr>
            <a:xfrm>
              <a:off x="8286776" y="4429138"/>
              <a:ext cx="214314" cy="428628"/>
            </a:xfrm>
            <a:prstGeom prst="rect">
              <a:avLst/>
            </a:prstGeom>
            <a:solidFill>
              <a:srgbClr val="9EB6B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矩形 24"/>
            <p:cNvSpPr/>
            <p:nvPr/>
          </p:nvSpPr>
          <p:spPr>
            <a:xfrm>
              <a:off x="8643966" y="4429138"/>
              <a:ext cx="71438" cy="428628"/>
            </a:xfrm>
            <a:prstGeom prst="rect">
              <a:avLst/>
            </a:prstGeom>
            <a:solidFill>
              <a:srgbClr val="6E230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6" name="矩形 25"/>
            <p:cNvSpPr/>
            <p:nvPr/>
          </p:nvSpPr>
          <p:spPr>
            <a:xfrm>
              <a:off x="8715404" y="4429138"/>
              <a:ext cx="71438" cy="428628"/>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矩形 26"/>
            <p:cNvSpPr/>
            <p:nvPr/>
          </p:nvSpPr>
          <p:spPr>
            <a:xfrm>
              <a:off x="8501090" y="4429138"/>
              <a:ext cx="142876" cy="428628"/>
            </a:xfrm>
            <a:prstGeom prst="rect">
              <a:avLst/>
            </a:prstGeom>
            <a:solidFill>
              <a:srgbClr val="91939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8" name="矩形 27"/>
            <p:cNvSpPr/>
            <p:nvPr/>
          </p:nvSpPr>
          <p:spPr>
            <a:xfrm>
              <a:off x="8143900" y="4429138"/>
              <a:ext cx="142876" cy="428628"/>
            </a:xfrm>
            <a:prstGeom prst="rect">
              <a:avLst/>
            </a:prstGeom>
            <a:solidFill>
              <a:srgbClr val="FEE67E">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7572396" y="4429138"/>
              <a:ext cx="571504" cy="42862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30" name="TextBox 29"/>
          <p:cNvSpPr txBox="1"/>
          <p:nvPr/>
        </p:nvSpPr>
        <p:spPr>
          <a:xfrm>
            <a:off x="214282" y="4214824"/>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苹方细体</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1" name="TextBox 30"/>
          <p:cNvSpPr txBox="1"/>
          <p:nvPr/>
        </p:nvSpPr>
        <p:spPr>
          <a:xfrm>
            <a:off x="214282" y="4429138"/>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苹方中等</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2" name="TextBox 31"/>
          <p:cNvSpPr txBox="1"/>
          <p:nvPr/>
        </p:nvSpPr>
        <p:spPr>
          <a:xfrm>
            <a:off x="214282" y="4643452"/>
            <a:ext cx="1351652" cy="261610"/>
          </a:xfrm>
          <a:prstGeom prst="rect">
            <a:avLst/>
          </a:prstGeom>
          <a:noFill/>
        </p:spPr>
        <p:txBody>
          <a:bodyPr wrap="square" rtlCol="0">
            <a:spAutoFit/>
          </a:bodyPr>
          <a:lstStyle/>
          <a:p>
            <a:r>
              <a:rPr lang="en-US" altLang="zh-CN" sz="1100" dirty="0" smtClean="0">
                <a:solidFill>
                  <a:schemeClr val="tx1">
                    <a:lumMod val="50000"/>
                    <a:lumOff val="50000"/>
                  </a:schemeClr>
                </a:solidFill>
                <a:latin typeface="华文楷体" pitchFamily="2" charset="-122"/>
                <a:ea typeface="华文楷体" pitchFamily="2" charset="-122"/>
              </a:rPr>
              <a:t>Magneto</a:t>
            </a:r>
            <a:endParaRPr lang="zh-CN" altLang="en-US" sz="1100" dirty="0">
              <a:solidFill>
                <a:schemeClr val="tx1">
                  <a:lumMod val="50000"/>
                  <a:lumOff val="50000"/>
                </a:schemeClr>
              </a:solidFill>
              <a:latin typeface="华文楷体" pitchFamily="2" charset="-122"/>
              <a:ea typeface="华文楷体" pitchFamily="2" charset="-122"/>
            </a:endParaRPr>
          </a:p>
        </p:txBody>
      </p:sp>
    </p:spTree>
    <p:extLst>
      <p:ext uri="{BB962C8B-B14F-4D97-AF65-F5344CB8AC3E}">
        <p14:creationId xmlns:p14="http://schemas.microsoft.com/office/powerpoint/2010/main" val="2168469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64961" y="71420"/>
            <a:ext cx="1620957"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页面设计展示</a:t>
            </a:r>
            <a:r>
              <a:rPr lang="zh-CN" altLang="en-US" sz="1600" dirty="0" smtClean="0">
                <a:solidFill>
                  <a:schemeClr val="tx1">
                    <a:lumMod val="50000"/>
                    <a:lumOff val="50000"/>
                  </a:schemeClr>
                </a:solidFill>
                <a:latin typeface="华文楷体" pitchFamily="2" charset="-122"/>
                <a:ea typeface="华文楷体" pitchFamily="2" charset="-122"/>
              </a:rPr>
              <a:t>：</a:t>
            </a:r>
            <a:endParaRPr lang="zh-CN" altLang="en-US" sz="1600" dirty="0">
              <a:solidFill>
                <a:schemeClr val="tx1">
                  <a:lumMod val="50000"/>
                  <a:lumOff val="50000"/>
                </a:schemeClr>
              </a:solidFill>
              <a:latin typeface="华文楷体" pitchFamily="2" charset="-122"/>
              <a:ea typeface="华文楷体" pitchFamily="2" charset="-122"/>
            </a:endParaRPr>
          </a:p>
        </p:txBody>
      </p:sp>
      <p:sp>
        <p:nvSpPr>
          <p:cNvPr id="17" name="TextBox 16"/>
          <p:cNvSpPr txBox="1"/>
          <p:nvPr/>
        </p:nvSpPr>
        <p:spPr>
          <a:xfrm>
            <a:off x="236399" y="437363"/>
            <a:ext cx="1351652" cy="276999"/>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登录注册页面</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19952" y="4238966"/>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苹方特细</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1" name="TextBox 30"/>
          <p:cNvSpPr txBox="1"/>
          <p:nvPr/>
        </p:nvSpPr>
        <p:spPr>
          <a:xfrm>
            <a:off x="219952" y="4453280"/>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苹方中等</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2" name="TextBox 31"/>
          <p:cNvSpPr txBox="1"/>
          <p:nvPr/>
        </p:nvSpPr>
        <p:spPr>
          <a:xfrm>
            <a:off x="219952" y="4667594"/>
            <a:ext cx="1351652" cy="261610"/>
          </a:xfrm>
          <a:prstGeom prst="rect">
            <a:avLst/>
          </a:prstGeom>
          <a:noFill/>
        </p:spPr>
        <p:txBody>
          <a:bodyPr wrap="square" rtlCol="0">
            <a:spAutoFit/>
          </a:bodyPr>
          <a:lstStyle/>
          <a:p>
            <a:r>
              <a:rPr lang="en-US" altLang="zh-CN" sz="1100" dirty="0" smtClean="0">
                <a:solidFill>
                  <a:schemeClr val="tx1">
                    <a:lumMod val="50000"/>
                    <a:lumOff val="50000"/>
                  </a:schemeClr>
                </a:solidFill>
                <a:latin typeface="华文楷体" pitchFamily="2" charset="-122"/>
                <a:ea typeface="华文楷体" pitchFamily="2" charset="-122"/>
              </a:rPr>
              <a:t>Magneto</a:t>
            </a:r>
            <a:endParaRPr lang="zh-CN" altLang="en-US" sz="1100" dirty="0">
              <a:solidFill>
                <a:schemeClr val="tx1">
                  <a:lumMod val="50000"/>
                  <a:lumOff val="50000"/>
                </a:schemeClr>
              </a:solidFill>
              <a:latin typeface="华文楷体" pitchFamily="2" charset="-122"/>
              <a:ea typeface="华文楷体" pitchFamily="2" charset="-122"/>
            </a:endParaRPr>
          </a:p>
        </p:txBody>
      </p:sp>
      <p:pic>
        <p:nvPicPr>
          <p:cNvPr id="18" name="图片 17" descr="新用户设置.jpg"/>
          <p:cNvPicPr>
            <a:picLocks noChangeAspect="1"/>
          </p:cNvPicPr>
          <p:nvPr/>
        </p:nvPicPr>
        <p:blipFill>
          <a:blip r:embed="rId2" cstate="print"/>
          <a:stretch>
            <a:fillRect/>
          </a:stretch>
        </p:blipFill>
        <p:spPr>
          <a:xfrm>
            <a:off x="4796168" y="857238"/>
            <a:ext cx="1847534" cy="3286147"/>
          </a:xfrm>
          <a:prstGeom prst="rect">
            <a:avLst/>
          </a:prstGeom>
        </p:spPr>
      </p:pic>
      <p:pic>
        <p:nvPicPr>
          <p:cNvPr id="19" name="图片 18" descr="账号密码错误.jpg"/>
          <p:cNvPicPr>
            <a:picLocks noChangeAspect="1"/>
          </p:cNvPicPr>
          <p:nvPr/>
        </p:nvPicPr>
        <p:blipFill>
          <a:blip r:embed="rId3" cstate="print"/>
          <a:stretch>
            <a:fillRect/>
          </a:stretch>
        </p:blipFill>
        <p:spPr>
          <a:xfrm>
            <a:off x="2510152" y="857238"/>
            <a:ext cx="1847534" cy="3286147"/>
          </a:xfrm>
          <a:prstGeom prst="rect">
            <a:avLst/>
          </a:prstGeom>
        </p:spPr>
      </p:pic>
      <p:pic>
        <p:nvPicPr>
          <p:cNvPr id="20" name="图片 19" descr="注册.jpg"/>
          <p:cNvPicPr>
            <a:picLocks noChangeAspect="1"/>
          </p:cNvPicPr>
          <p:nvPr/>
        </p:nvPicPr>
        <p:blipFill>
          <a:blip r:embed="rId4" cstate="print"/>
          <a:stretch>
            <a:fillRect/>
          </a:stretch>
        </p:blipFill>
        <p:spPr>
          <a:xfrm>
            <a:off x="224136" y="857238"/>
            <a:ext cx="1847534" cy="3286147"/>
          </a:xfrm>
          <a:prstGeom prst="rect">
            <a:avLst/>
          </a:prstGeom>
        </p:spPr>
      </p:pic>
      <p:pic>
        <p:nvPicPr>
          <p:cNvPr id="21" name="图片 20" descr="注册成功.jpg"/>
          <p:cNvPicPr>
            <a:picLocks noChangeAspect="1"/>
          </p:cNvPicPr>
          <p:nvPr/>
        </p:nvPicPr>
        <p:blipFill>
          <a:blip r:embed="rId5" cstate="print"/>
          <a:stretch>
            <a:fillRect/>
          </a:stretch>
        </p:blipFill>
        <p:spPr>
          <a:xfrm>
            <a:off x="7082184" y="857238"/>
            <a:ext cx="1847534" cy="3286147"/>
          </a:xfrm>
          <a:prstGeom prst="rect">
            <a:avLst/>
          </a:prstGeom>
        </p:spPr>
      </p:pic>
      <p:grpSp>
        <p:nvGrpSpPr>
          <p:cNvPr id="23" name="组合 22"/>
          <p:cNvGrpSpPr/>
          <p:nvPr/>
        </p:nvGrpSpPr>
        <p:grpSpPr>
          <a:xfrm>
            <a:off x="7643834" y="4429138"/>
            <a:ext cx="1285884" cy="428628"/>
            <a:chOff x="7500958" y="4429138"/>
            <a:chExt cx="1285884" cy="428628"/>
          </a:xfrm>
        </p:grpSpPr>
        <p:sp>
          <p:nvSpPr>
            <p:cNvPr id="24" name="矩形 23"/>
            <p:cNvSpPr/>
            <p:nvPr/>
          </p:nvSpPr>
          <p:spPr>
            <a:xfrm>
              <a:off x="8001024" y="4429138"/>
              <a:ext cx="142876" cy="428628"/>
            </a:xfrm>
            <a:prstGeom prst="rect">
              <a:avLst/>
            </a:prstGeom>
            <a:solidFill>
              <a:srgbClr val="CCE3E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矩形 25"/>
            <p:cNvSpPr/>
            <p:nvPr/>
          </p:nvSpPr>
          <p:spPr>
            <a:xfrm>
              <a:off x="8715404" y="4429138"/>
              <a:ext cx="71438" cy="428628"/>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矩形 26"/>
            <p:cNvSpPr/>
            <p:nvPr/>
          </p:nvSpPr>
          <p:spPr>
            <a:xfrm>
              <a:off x="8501090" y="4429138"/>
              <a:ext cx="214314" cy="428628"/>
            </a:xfrm>
            <a:prstGeom prst="rect">
              <a:avLst/>
            </a:prstGeom>
            <a:solidFill>
              <a:srgbClr val="91939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8" name="矩形 27"/>
            <p:cNvSpPr/>
            <p:nvPr/>
          </p:nvSpPr>
          <p:spPr>
            <a:xfrm>
              <a:off x="8143900" y="4429138"/>
              <a:ext cx="285752" cy="428628"/>
            </a:xfrm>
            <a:prstGeom prst="rect">
              <a:avLst/>
            </a:prstGeom>
            <a:solidFill>
              <a:srgbClr val="80BFC8">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7500958" y="4429138"/>
              <a:ext cx="500066" cy="42862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矩形 21"/>
            <p:cNvSpPr/>
            <p:nvPr/>
          </p:nvSpPr>
          <p:spPr>
            <a:xfrm>
              <a:off x="8429652" y="4429138"/>
              <a:ext cx="71438" cy="428628"/>
            </a:xfrm>
            <a:prstGeom prst="rect">
              <a:avLst/>
            </a:prstGeom>
            <a:solidFill>
              <a:srgbClr val="F9C8D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grpSp>
    </p:spTree>
    <p:extLst>
      <p:ext uri="{BB962C8B-B14F-4D97-AF65-F5344CB8AC3E}">
        <p14:creationId xmlns:p14="http://schemas.microsoft.com/office/powerpoint/2010/main" val="4048869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64961" y="71420"/>
            <a:ext cx="1620957"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页面设计展示：</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36399" y="437363"/>
            <a:ext cx="1351652" cy="276999"/>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四个主页面</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19952" y="4238966"/>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苹方细体</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1" name="TextBox 30"/>
          <p:cNvSpPr txBox="1"/>
          <p:nvPr/>
        </p:nvSpPr>
        <p:spPr>
          <a:xfrm>
            <a:off x="219952" y="4453280"/>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苹方中等</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2" name="TextBox 31"/>
          <p:cNvSpPr txBox="1"/>
          <p:nvPr/>
        </p:nvSpPr>
        <p:spPr>
          <a:xfrm>
            <a:off x="219952" y="4667594"/>
            <a:ext cx="1351652" cy="261610"/>
          </a:xfrm>
          <a:prstGeom prst="rect">
            <a:avLst/>
          </a:prstGeom>
          <a:noFill/>
        </p:spPr>
        <p:txBody>
          <a:bodyPr wrap="square" rtlCol="0">
            <a:spAutoFit/>
          </a:bodyPr>
          <a:lstStyle/>
          <a:p>
            <a:r>
              <a:rPr lang="en-US" altLang="zh-CN" sz="1100" dirty="0" smtClean="0">
                <a:solidFill>
                  <a:schemeClr val="tx1">
                    <a:lumMod val="50000"/>
                    <a:lumOff val="50000"/>
                  </a:schemeClr>
                </a:solidFill>
                <a:latin typeface="华文楷体" pitchFamily="2" charset="-122"/>
                <a:ea typeface="华文楷体" pitchFamily="2" charset="-122"/>
              </a:rPr>
              <a:t>Magneto</a:t>
            </a:r>
            <a:endParaRPr lang="zh-CN" altLang="en-US" sz="1100" dirty="0">
              <a:solidFill>
                <a:schemeClr val="tx1">
                  <a:lumMod val="50000"/>
                  <a:lumOff val="50000"/>
                </a:schemeClr>
              </a:solidFill>
              <a:latin typeface="华文楷体" pitchFamily="2" charset="-122"/>
              <a:ea typeface="华文楷体" pitchFamily="2" charset="-122"/>
            </a:endParaRPr>
          </a:p>
        </p:txBody>
      </p:sp>
      <p:pic>
        <p:nvPicPr>
          <p:cNvPr id="16" name="图片 15" descr="GPS.jpg"/>
          <p:cNvPicPr>
            <a:picLocks noChangeAspect="1"/>
          </p:cNvPicPr>
          <p:nvPr/>
        </p:nvPicPr>
        <p:blipFill>
          <a:blip r:embed="rId2" cstate="print"/>
          <a:stretch>
            <a:fillRect/>
          </a:stretch>
        </p:blipFill>
        <p:spPr>
          <a:xfrm>
            <a:off x="7072330" y="857238"/>
            <a:ext cx="1847534" cy="3286148"/>
          </a:xfrm>
          <a:prstGeom prst="rect">
            <a:avLst/>
          </a:prstGeom>
        </p:spPr>
      </p:pic>
      <p:pic>
        <p:nvPicPr>
          <p:cNvPr id="22" name="图片 21" descr="home.jpg"/>
          <p:cNvPicPr>
            <a:picLocks noChangeAspect="1"/>
          </p:cNvPicPr>
          <p:nvPr/>
        </p:nvPicPr>
        <p:blipFill>
          <a:blip r:embed="rId3" cstate="print"/>
          <a:stretch>
            <a:fillRect/>
          </a:stretch>
        </p:blipFill>
        <p:spPr>
          <a:xfrm>
            <a:off x="285720" y="857238"/>
            <a:ext cx="1847534" cy="3286148"/>
          </a:xfrm>
          <a:prstGeom prst="rect">
            <a:avLst/>
          </a:prstGeom>
        </p:spPr>
      </p:pic>
      <p:pic>
        <p:nvPicPr>
          <p:cNvPr id="23" name="图片 22" descr="pindaninformation.jpg"/>
          <p:cNvPicPr>
            <a:picLocks noChangeAspect="1"/>
          </p:cNvPicPr>
          <p:nvPr/>
        </p:nvPicPr>
        <p:blipFill>
          <a:blip r:embed="rId4" cstate="print"/>
          <a:stretch>
            <a:fillRect/>
          </a:stretch>
        </p:blipFill>
        <p:spPr>
          <a:xfrm>
            <a:off x="2547923" y="857238"/>
            <a:ext cx="1847534" cy="3286148"/>
          </a:xfrm>
          <a:prstGeom prst="rect">
            <a:avLst/>
          </a:prstGeom>
        </p:spPr>
      </p:pic>
      <p:pic>
        <p:nvPicPr>
          <p:cNvPr id="25" name="图片 24" descr="search.jpg"/>
          <p:cNvPicPr>
            <a:picLocks noChangeAspect="1"/>
          </p:cNvPicPr>
          <p:nvPr/>
        </p:nvPicPr>
        <p:blipFill>
          <a:blip r:embed="rId5" cstate="print"/>
          <a:stretch>
            <a:fillRect/>
          </a:stretch>
        </p:blipFill>
        <p:spPr>
          <a:xfrm>
            <a:off x="4810126" y="857238"/>
            <a:ext cx="1847534" cy="3286148"/>
          </a:xfrm>
          <a:prstGeom prst="rect">
            <a:avLst/>
          </a:prstGeom>
        </p:spPr>
      </p:pic>
      <p:grpSp>
        <p:nvGrpSpPr>
          <p:cNvPr id="36" name="组合 35"/>
          <p:cNvGrpSpPr/>
          <p:nvPr/>
        </p:nvGrpSpPr>
        <p:grpSpPr>
          <a:xfrm>
            <a:off x="7429520" y="4429138"/>
            <a:ext cx="1500198" cy="428628"/>
            <a:chOff x="7072330" y="4429138"/>
            <a:chExt cx="1500198" cy="428628"/>
          </a:xfrm>
        </p:grpSpPr>
        <p:sp>
          <p:nvSpPr>
            <p:cNvPr id="24" name="矩形 23"/>
            <p:cNvSpPr/>
            <p:nvPr/>
          </p:nvSpPr>
          <p:spPr>
            <a:xfrm>
              <a:off x="7500958" y="4429138"/>
              <a:ext cx="142876" cy="428628"/>
            </a:xfrm>
            <a:prstGeom prst="rect">
              <a:avLst/>
            </a:prstGeom>
            <a:solidFill>
              <a:srgbClr val="CCE3E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矩形 25"/>
            <p:cNvSpPr/>
            <p:nvPr/>
          </p:nvSpPr>
          <p:spPr>
            <a:xfrm>
              <a:off x="8501090" y="4429138"/>
              <a:ext cx="71438" cy="428628"/>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矩形 26"/>
            <p:cNvSpPr/>
            <p:nvPr/>
          </p:nvSpPr>
          <p:spPr>
            <a:xfrm>
              <a:off x="8286776" y="4429138"/>
              <a:ext cx="214314" cy="428628"/>
            </a:xfrm>
            <a:prstGeom prst="rect">
              <a:avLst/>
            </a:prstGeom>
            <a:solidFill>
              <a:srgbClr val="91939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8" name="矩形 27"/>
            <p:cNvSpPr/>
            <p:nvPr/>
          </p:nvSpPr>
          <p:spPr>
            <a:xfrm>
              <a:off x="7643834" y="4429138"/>
              <a:ext cx="428628" cy="428628"/>
            </a:xfrm>
            <a:prstGeom prst="rect">
              <a:avLst/>
            </a:prstGeom>
            <a:solidFill>
              <a:srgbClr val="80BFC8">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7072330" y="4429138"/>
              <a:ext cx="428628" cy="42862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矩形 33"/>
            <p:cNvSpPr/>
            <p:nvPr/>
          </p:nvSpPr>
          <p:spPr>
            <a:xfrm>
              <a:off x="8215338" y="4429138"/>
              <a:ext cx="71438" cy="428628"/>
            </a:xfrm>
            <a:prstGeom prst="rect">
              <a:avLst/>
            </a:prstGeom>
            <a:solidFill>
              <a:srgbClr val="FEE67E">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矩形 34"/>
            <p:cNvSpPr/>
            <p:nvPr/>
          </p:nvSpPr>
          <p:spPr>
            <a:xfrm>
              <a:off x="8072462" y="4429138"/>
              <a:ext cx="142876" cy="428628"/>
            </a:xfrm>
            <a:prstGeom prst="rect">
              <a:avLst/>
            </a:prstGeom>
            <a:solidFill>
              <a:srgbClr val="F9C8D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grpSp>
    </p:spTree>
    <p:extLst>
      <p:ext uri="{BB962C8B-B14F-4D97-AF65-F5344CB8AC3E}">
        <p14:creationId xmlns:p14="http://schemas.microsoft.com/office/powerpoint/2010/main" val="30265141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64961" y="71420"/>
            <a:ext cx="1620957"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页面设计展示：</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36399" y="437363"/>
            <a:ext cx="1351652" cy="276999"/>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餐厅页面</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19952" y="4238966"/>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苹方细体</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1" name="TextBox 30"/>
          <p:cNvSpPr txBox="1"/>
          <p:nvPr/>
        </p:nvSpPr>
        <p:spPr>
          <a:xfrm>
            <a:off x="219952" y="4453280"/>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苹方中等</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2" name="TextBox 31"/>
          <p:cNvSpPr txBox="1"/>
          <p:nvPr/>
        </p:nvSpPr>
        <p:spPr>
          <a:xfrm>
            <a:off x="219952" y="4667594"/>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苹方粗体</a:t>
            </a:r>
            <a:endParaRPr lang="zh-CN" altLang="en-US" sz="1100" dirty="0">
              <a:solidFill>
                <a:schemeClr val="tx1">
                  <a:lumMod val="50000"/>
                  <a:lumOff val="50000"/>
                </a:schemeClr>
              </a:solidFill>
              <a:latin typeface="华文楷体" pitchFamily="2" charset="-122"/>
              <a:ea typeface="华文楷体" pitchFamily="2" charset="-122"/>
            </a:endParaRPr>
          </a:p>
        </p:txBody>
      </p:sp>
      <p:grpSp>
        <p:nvGrpSpPr>
          <p:cNvPr id="36" name="组合 35"/>
          <p:cNvGrpSpPr/>
          <p:nvPr/>
        </p:nvGrpSpPr>
        <p:grpSpPr>
          <a:xfrm>
            <a:off x="7286644" y="4429138"/>
            <a:ext cx="1643074" cy="428628"/>
            <a:chOff x="7286644" y="4429138"/>
            <a:chExt cx="1643074" cy="428628"/>
          </a:xfrm>
        </p:grpSpPr>
        <p:sp>
          <p:nvSpPr>
            <p:cNvPr id="24" name="矩形 23"/>
            <p:cNvSpPr/>
            <p:nvPr/>
          </p:nvSpPr>
          <p:spPr>
            <a:xfrm>
              <a:off x="7858148" y="4429138"/>
              <a:ext cx="214314" cy="428628"/>
            </a:xfrm>
            <a:prstGeom prst="rect">
              <a:avLst/>
            </a:prstGeom>
            <a:solidFill>
              <a:srgbClr val="CCE3E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矩形 25"/>
            <p:cNvSpPr/>
            <p:nvPr/>
          </p:nvSpPr>
          <p:spPr>
            <a:xfrm>
              <a:off x="8858280" y="4429138"/>
              <a:ext cx="71438" cy="428628"/>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矩形 26"/>
            <p:cNvSpPr/>
            <p:nvPr/>
          </p:nvSpPr>
          <p:spPr>
            <a:xfrm>
              <a:off x="8501090" y="4429138"/>
              <a:ext cx="357190" cy="428628"/>
            </a:xfrm>
            <a:prstGeom prst="rect">
              <a:avLst/>
            </a:prstGeom>
            <a:solidFill>
              <a:srgbClr val="91939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8" name="矩形 27"/>
            <p:cNvSpPr/>
            <p:nvPr/>
          </p:nvSpPr>
          <p:spPr>
            <a:xfrm>
              <a:off x="8072462" y="4429138"/>
              <a:ext cx="357190" cy="428628"/>
            </a:xfrm>
            <a:prstGeom prst="rect">
              <a:avLst/>
            </a:prstGeom>
            <a:solidFill>
              <a:srgbClr val="80BFC8">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7286644" y="4429138"/>
              <a:ext cx="571504" cy="42862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4" name="矩形 33"/>
            <p:cNvSpPr/>
            <p:nvPr/>
          </p:nvSpPr>
          <p:spPr>
            <a:xfrm>
              <a:off x="8501090" y="4429138"/>
              <a:ext cx="71438" cy="428628"/>
            </a:xfrm>
            <a:prstGeom prst="rect">
              <a:avLst/>
            </a:prstGeom>
            <a:solidFill>
              <a:srgbClr val="FEE67E">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矩形 34"/>
            <p:cNvSpPr/>
            <p:nvPr/>
          </p:nvSpPr>
          <p:spPr>
            <a:xfrm>
              <a:off x="8429652" y="4429138"/>
              <a:ext cx="71438" cy="428628"/>
            </a:xfrm>
            <a:prstGeom prst="rect">
              <a:avLst/>
            </a:prstGeom>
            <a:solidFill>
              <a:srgbClr val="F9C8D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grpSp>
      <p:pic>
        <p:nvPicPr>
          <p:cNvPr id="19" name="图片 18" descr="faqipingdan.jpg"/>
          <p:cNvPicPr>
            <a:picLocks noChangeAspect="1"/>
          </p:cNvPicPr>
          <p:nvPr/>
        </p:nvPicPr>
        <p:blipFill>
          <a:blip r:embed="rId2" cstate="print"/>
          <a:stretch>
            <a:fillRect/>
          </a:stretch>
        </p:blipFill>
        <p:spPr>
          <a:xfrm>
            <a:off x="7072330" y="878628"/>
            <a:ext cx="1835509" cy="3264758"/>
          </a:xfrm>
          <a:prstGeom prst="rect">
            <a:avLst/>
          </a:prstGeom>
        </p:spPr>
      </p:pic>
      <p:pic>
        <p:nvPicPr>
          <p:cNvPr id="20" name="图片 19" descr="menu.jpg"/>
          <p:cNvPicPr>
            <a:picLocks noChangeAspect="1"/>
          </p:cNvPicPr>
          <p:nvPr/>
        </p:nvPicPr>
        <p:blipFill>
          <a:blip r:embed="rId3" cstate="print"/>
          <a:stretch>
            <a:fillRect/>
          </a:stretch>
        </p:blipFill>
        <p:spPr>
          <a:xfrm>
            <a:off x="4786314" y="878628"/>
            <a:ext cx="1835509" cy="3264758"/>
          </a:xfrm>
          <a:prstGeom prst="rect">
            <a:avLst/>
          </a:prstGeom>
        </p:spPr>
      </p:pic>
      <p:pic>
        <p:nvPicPr>
          <p:cNvPr id="21" name="图片 20" descr="pinglun.jpg"/>
          <p:cNvPicPr>
            <a:picLocks noChangeAspect="1"/>
          </p:cNvPicPr>
          <p:nvPr/>
        </p:nvPicPr>
        <p:blipFill>
          <a:blip r:embed="rId4" cstate="print"/>
          <a:stretch>
            <a:fillRect/>
          </a:stretch>
        </p:blipFill>
        <p:spPr>
          <a:xfrm>
            <a:off x="2500298" y="878628"/>
            <a:ext cx="1835509" cy="3264758"/>
          </a:xfrm>
          <a:prstGeom prst="rect">
            <a:avLst/>
          </a:prstGeom>
        </p:spPr>
      </p:pic>
      <p:pic>
        <p:nvPicPr>
          <p:cNvPr id="33" name="图片 32" descr="restraunt.jpg"/>
          <p:cNvPicPr>
            <a:picLocks noChangeAspect="1"/>
          </p:cNvPicPr>
          <p:nvPr/>
        </p:nvPicPr>
        <p:blipFill>
          <a:blip r:embed="rId5" cstate="print"/>
          <a:stretch>
            <a:fillRect/>
          </a:stretch>
        </p:blipFill>
        <p:spPr>
          <a:xfrm>
            <a:off x="214282" y="878628"/>
            <a:ext cx="1835509" cy="3264758"/>
          </a:xfrm>
          <a:prstGeom prst="rect">
            <a:avLst/>
          </a:prstGeom>
        </p:spPr>
      </p:pic>
    </p:spTree>
    <p:extLst>
      <p:ext uri="{BB962C8B-B14F-4D97-AF65-F5344CB8AC3E}">
        <p14:creationId xmlns:p14="http://schemas.microsoft.com/office/powerpoint/2010/main" val="4647347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64961" y="71420"/>
            <a:ext cx="1620957" cy="338554"/>
          </a:xfrm>
          <a:prstGeom prst="rect">
            <a:avLst/>
          </a:prstGeom>
          <a:noFill/>
        </p:spPr>
        <p:txBody>
          <a:bodyPr wrap="none" rtlCol="0">
            <a:spAutoFit/>
          </a:bodyPr>
          <a:lstStyle/>
          <a:p>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页面设计展示：</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36399" y="437363"/>
            <a:ext cx="1351652" cy="276999"/>
          </a:xfrm>
          <a:prstGeom prst="rect">
            <a:avLst/>
          </a:prstGeom>
          <a:noFill/>
        </p:spPr>
        <p:txBody>
          <a:bodyPr wrap="square" rtlCol="0">
            <a:spAutoFit/>
          </a:bodyPr>
          <a:lstStyle/>
          <a:p>
            <a:r>
              <a:rPr lang="en-US" altLang="zh-CN" sz="12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拼单页面</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19952" y="4238966"/>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苹方细体</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1" name="TextBox 30"/>
          <p:cNvSpPr txBox="1"/>
          <p:nvPr/>
        </p:nvSpPr>
        <p:spPr>
          <a:xfrm>
            <a:off x="219952" y="4453280"/>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苹方中等</a:t>
            </a:r>
            <a:endParaRPr lang="zh-CN" altLang="en-US" sz="1100" dirty="0">
              <a:solidFill>
                <a:schemeClr val="tx1">
                  <a:lumMod val="50000"/>
                  <a:lumOff val="50000"/>
                </a:schemeClr>
              </a:solidFill>
              <a:latin typeface="华文楷体" pitchFamily="2" charset="-122"/>
              <a:ea typeface="华文楷体" pitchFamily="2" charset="-122"/>
            </a:endParaRPr>
          </a:p>
        </p:txBody>
      </p:sp>
      <p:sp>
        <p:nvSpPr>
          <p:cNvPr id="32" name="TextBox 31"/>
          <p:cNvSpPr txBox="1"/>
          <p:nvPr/>
        </p:nvSpPr>
        <p:spPr>
          <a:xfrm>
            <a:off x="219952" y="4667594"/>
            <a:ext cx="1351652" cy="261610"/>
          </a:xfrm>
          <a:prstGeom prst="rect">
            <a:avLst/>
          </a:prstGeom>
          <a:noFill/>
        </p:spPr>
        <p:txBody>
          <a:bodyPr wrap="square" rtlCol="0">
            <a:spAutoFit/>
          </a:bodyPr>
          <a:lstStyle/>
          <a:p>
            <a:r>
              <a:rPr lang="zh-CN" altLang="en-US" sz="1100" dirty="0" smtClean="0">
                <a:solidFill>
                  <a:schemeClr val="tx1">
                    <a:lumMod val="50000"/>
                    <a:lumOff val="50000"/>
                  </a:schemeClr>
                </a:solidFill>
                <a:latin typeface="华文楷体" pitchFamily="2" charset="-122"/>
                <a:ea typeface="华文楷体" pitchFamily="2" charset="-122"/>
              </a:rPr>
              <a:t>苹方粗体</a:t>
            </a:r>
            <a:endParaRPr lang="zh-CN" altLang="en-US" sz="1100" dirty="0">
              <a:solidFill>
                <a:schemeClr val="tx1">
                  <a:lumMod val="50000"/>
                  <a:lumOff val="50000"/>
                </a:schemeClr>
              </a:solidFill>
              <a:latin typeface="华文楷体" pitchFamily="2" charset="-122"/>
              <a:ea typeface="华文楷体" pitchFamily="2" charset="-122"/>
            </a:endParaRPr>
          </a:p>
        </p:txBody>
      </p:sp>
      <p:pic>
        <p:nvPicPr>
          <p:cNvPr id="22" name="图片 21" descr="配对界面.jpg"/>
          <p:cNvPicPr>
            <a:picLocks noChangeAspect="1"/>
          </p:cNvPicPr>
          <p:nvPr/>
        </p:nvPicPr>
        <p:blipFill>
          <a:blip r:embed="rId2" cstate="print"/>
          <a:stretch>
            <a:fillRect/>
          </a:stretch>
        </p:blipFill>
        <p:spPr>
          <a:xfrm>
            <a:off x="2502739" y="928763"/>
            <a:ext cx="1807322" cy="3214623"/>
          </a:xfrm>
          <a:prstGeom prst="rect">
            <a:avLst/>
          </a:prstGeom>
        </p:spPr>
      </p:pic>
      <p:pic>
        <p:nvPicPr>
          <p:cNvPr id="23" name="图片 22" descr="拼单结果.jpg"/>
          <p:cNvPicPr>
            <a:picLocks noChangeAspect="1"/>
          </p:cNvPicPr>
          <p:nvPr/>
        </p:nvPicPr>
        <p:blipFill>
          <a:blip r:embed="rId3" cstate="print"/>
          <a:stretch>
            <a:fillRect/>
          </a:stretch>
        </p:blipFill>
        <p:spPr>
          <a:xfrm>
            <a:off x="4812568" y="928763"/>
            <a:ext cx="1807322" cy="3214623"/>
          </a:xfrm>
          <a:prstGeom prst="rect">
            <a:avLst/>
          </a:prstGeom>
        </p:spPr>
      </p:pic>
      <p:pic>
        <p:nvPicPr>
          <p:cNvPr id="25" name="图片 24" descr="拼单口味选择.jpg"/>
          <p:cNvPicPr>
            <a:picLocks noChangeAspect="1"/>
          </p:cNvPicPr>
          <p:nvPr/>
        </p:nvPicPr>
        <p:blipFill>
          <a:blip r:embed="rId4" cstate="print"/>
          <a:stretch>
            <a:fillRect/>
          </a:stretch>
        </p:blipFill>
        <p:spPr>
          <a:xfrm>
            <a:off x="192910" y="928763"/>
            <a:ext cx="1807322" cy="3214623"/>
          </a:xfrm>
          <a:prstGeom prst="rect">
            <a:avLst/>
          </a:prstGeom>
        </p:spPr>
      </p:pic>
      <p:pic>
        <p:nvPicPr>
          <p:cNvPr id="36" name="图片 35" descr="确定拼单.jpg"/>
          <p:cNvPicPr>
            <a:picLocks noChangeAspect="1"/>
          </p:cNvPicPr>
          <p:nvPr/>
        </p:nvPicPr>
        <p:blipFill>
          <a:blip r:embed="rId5" cstate="print"/>
          <a:stretch>
            <a:fillRect/>
          </a:stretch>
        </p:blipFill>
        <p:spPr>
          <a:xfrm>
            <a:off x="7122396" y="928763"/>
            <a:ext cx="1807322" cy="3214623"/>
          </a:xfrm>
          <a:prstGeom prst="rect">
            <a:avLst/>
          </a:prstGeom>
        </p:spPr>
      </p:pic>
      <p:grpSp>
        <p:nvGrpSpPr>
          <p:cNvPr id="39" name="组合 38"/>
          <p:cNvGrpSpPr/>
          <p:nvPr/>
        </p:nvGrpSpPr>
        <p:grpSpPr>
          <a:xfrm>
            <a:off x="7383801" y="4429138"/>
            <a:ext cx="1545917" cy="428628"/>
            <a:chOff x="7143768" y="4429138"/>
            <a:chExt cx="1545917" cy="428628"/>
          </a:xfrm>
        </p:grpSpPr>
        <p:sp>
          <p:nvSpPr>
            <p:cNvPr id="24" name="矩形 23"/>
            <p:cNvSpPr/>
            <p:nvPr/>
          </p:nvSpPr>
          <p:spPr>
            <a:xfrm>
              <a:off x="7500958" y="4429138"/>
              <a:ext cx="500066" cy="428628"/>
            </a:xfrm>
            <a:prstGeom prst="rect">
              <a:avLst/>
            </a:prstGeom>
            <a:solidFill>
              <a:srgbClr val="EBF4F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矩形 26"/>
            <p:cNvSpPr/>
            <p:nvPr/>
          </p:nvSpPr>
          <p:spPr>
            <a:xfrm>
              <a:off x="8572528" y="4429138"/>
              <a:ext cx="71438" cy="428628"/>
            </a:xfrm>
            <a:prstGeom prst="rect">
              <a:avLst/>
            </a:prstGeom>
            <a:solidFill>
              <a:srgbClr val="91939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28" name="矩形 27"/>
            <p:cNvSpPr/>
            <p:nvPr/>
          </p:nvSpPr>
          <p:spPr>
            <a:xfrm>
              <a:off x="8001024" y="4429138"/>
              <a:ext cx="285752" cy="428628"/>
            </a:xfrm>
            <a:prstGeom prst="rect">
              <a:avLst/>
            </a:prstGeom>
            <a:solidFill>
              <a:srgbClr val="80BFC8">
                <a:alpha val="6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矩形 28"/>
            <p:cNvSpPr/>
            <p:nvPr/>
          </p:nvSpPr>
          <p:spPr>
            <a:xfrm>
              <a:off x="7143768" y="4429138"/>
              <a:ext cx="357190" cy="42862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5" name="矩形 34"/>
            <p:cNvSpPr/>
            <p:nvPr/>
          </p:nvSpPr>
          <p:spPr>
            <a:xfrm>
              <a:off x="8286776" y="4429138"/>
              <a:ext cx="285752" cy="428628"/>
            </a:xfrm>
            <a:prstGeom prst="rect">
              <a:avLst/>
            </a:prstGeom>
            <a:solidFill>
              <a:srgbClr val="F9C8D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sp>
          <p:nvSpPr>
            <p:cNvPr id="38" name="矩形 37"/>
            <p:cNvSpPr/>
            <p:nvPr/>
          </p:nvSpPr>
          <p:spPr>
            <a:xfrm>
              <a:off x="8643966" y="4429138"/>
              <a:ext cx="45719" cy="428628"/>
            </a:xfrm>
            <a:prstGeom prst="rect">
              <a:avLst/>
            </a:prstGeom>
            <a:solidFill>
              <a:schemeClr val="tx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baseline="-25000" dirty="0"/>
            </a:p>
          </p:txBody>
        </p:sp>
      </p:grpSp>
    </p:spTree>
    <p:extLst>
      <p:ext uri="{BB962C8B-B14F-4D97-AF65-F5344CB8AC3E}">
        <p14:creationId xmlns:p14="http://schemas.microsoft.com/office/powerpoint/2010/main" val="11408480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410671" y="2222552"/>
            <a:ext cx="654025" cy="461523"/>
          </a:xfrm>
          <a:prstGeom prst="rect">
            <a:avLst/>
          </a:prstGeom>
          <a:noFill/>
        </p:spPr>
        <p:txBody>
          <a:bodyPr wrap="none" lIns="0" tIns="0" rIns="0" bIns="0">
            <a:spAutoFit/>
          </a:bodyPr>
          <a:lstStyle/>
          <a:p>
            <a:pPr>
              <a:defRPr/>
            </a:pP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P</a:t>
            </a:r>
            <a:r>
              <a:rPr lang="en-US" altLang="zh-CN" sz="3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art</a:t>
            </a:r>
            <a:endParaRPr lang="zh-CN" altLang="en-US" sz="8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2" name="文本框 13"/>
          <p:cNvSpPr txBox="1">
            <a:spLocks noChangeArrowheads="1"/>
          </p:cNvSpPr>
          <p:nvPr>
            <p:custDataLst>
              <p:tags r:id="rId3"/>
            </p:custDataLst>
          </p:nvPr>
        </p:nvSpPr>
        <p:spPr bwMode="auto">
          <a:xfrm>
            <a:off x="2503787" y="2101108"/>
            <a:ext cx="468078" cy="2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accent1"/>
                </a:solidFill>
                <a:latin typeface="Arial" panose="020B0604020202020204" pitchFamily="34" charset="0"/>
                <a:ea typeface="微软雅黑" panose="020B0503020204020204" pitchFamily="34" charset="-122"/>
                <a:sym typeface="Arial" panose="020B0604020202020204" pitchFamily="34" charset="0"/>
              </a:rPr>
              <a:t>章 节</a:t>
            </a:r>
          </a:p>
        </p:txBody>
      </p:sp>
      <p:sp>
        <p:nvSpPr>
          <p:cNvPr id="2053" name="文本框 14"/>
          <p:cNvSpPr txBox="1">
            <a:spLocks noChangeArrowheads="1"/>
          </p:cNvSpPr>
          <p:nvPr>
            <p:custDataLst>
              <p:tags r:id="rId4"/>
            </p:custDataLst>
          </p:nvPr>
        </p:nvSpPr>
        <p:spPr bwMode="auto">
          <a:xfrm>
            <a:off x="3186948" y="1761779"/>
            <a:ext cx="1025922" cy="110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a:spLocks/>
          </p:cNvSpPr>
          <p:nvPr>
            <p:custDataLst>
              <p:tags r:id="rId5"/>
            </p:custDataLst>
          </p:nvPr>
        </p:nvSpPr>
        <p:spPr>
          <a:xfrm>
            <a:off x="4499993" y="2061093"/>
            <a:ext cx="2621439" cy="6924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r>
              <a:rPr lang="zh-CN" altLang="en-US" sz="3600" b="1" dirty="0">
                <a:latin typeface="微软雅黑" panose="020B0503020204020204" pitchFamily="34" charset="-122"/>
                <a:ea typeface="微软雅黑" panose="020B0503020204020204" pitchFamily="34" charset="-122"/>
              </a:rPr>
              <a:t>交互设计</a:t>
            </a:r>
          </a:p>
          <a:p>
            <a:pPr lvl="0"/>
            <a:r>
              <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rPr>
              <a:t>Interactive design</a:t>
            </a:r>
            <a:endParaRPr lang="zh-CN" altLang="en-US"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52360" t="45847" r="37254" b="47228"/>
          <a:stretch/>
        </p:blipFill>
        <p:spPr>
          <a:xfrm rot="1788364">
            <a:off x="6773040" y="1229554"/>
            <a:ext cx="1224136" cy="1223758"/>
          </a:xfrm>
          <a:prstGeom prst="rect">
            <a:avLst/>
          </a:prstGeom>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44083" t="56790" r="44371" b="37612"/>
          <a:stretch/>
        </p:blipFill>
        <p:spPr>
          <a:xfrm rot="20604422">
            <a:off x="1630604" y="2453313"/>
            <a:ext cx="841699" cy="611956"/>
          </a:xfrm>
          <a:prstGeom prst="rect">
            <a:avLst/>
          </a:prstGeom>
        </p:spPr>
      </p:pic>
    </p:spTree>
    <p:custDataLst>
      <p:tags r:id="rId1"/>
    </p:custDataLst>
    <p:extLst>
      <p:ext uri="{BB962C8B-B14F-4D97-AF65-F5344CB8AC3E}">
        <p14:creationId xmlns:p14="http://schemas.microsoft.com/office/powerpoint/2010/main" val="36116625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3"/>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1000"/>
                                        <p:tgtEl>
                                          <p:spTgt spid="2052"/>
                                        </p:tgtEl>
                                      </p:cBhvr>
                                    </p:animEffect>
                                    <p:anim calcmode="lin" valueType="num">
                                      <p:cBhvr>
                                        <p:cTn id="19" dur="1000" fill="hold"/>
                                        <p:tgtEl>
                                          <p:spTgt spid="2052"/>
                                        </p:tgtEl>
                                        <p:attrNameLst>
                                          <p:attrName>ppt_x</p:attrName>
                                        </p:attrNameLst>
                                      </p:cBhvr>
                                      <p:tavLst>
                                        <p:tav tm="0">
                                          <p:val>
                                            <p:strVal val="#ppt_x"/>
                                          </p:val>
                                        </p:tav>
                                        <p:tav tm="100000">
                                          <p:val>
                                            <p:strVal val="#ppt_x"/>
                                          </p:val>
                                        </p:tav>
                                      </p:tavLst>
                                    </p:anim>
                                    <p:anim calcmode="lin" valueType="num">
                                      <p:cBhvr>
                                        <p:cTn id="20" dur="1000" fill="hold"/>
                                        <p:tgtEl>
                                          <p:spTgt spid="205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053"/>
                                        </p:tgtEl>
                                        <p:attrNameLst>
                                          <p:attrName>style.visibility</p:attrName>
                                        </p:attrNameLst>
                                      </p:cBhvr>
                                      <p:to>
                                        <p:strVal val="visible"/>
                                      </p:to>
                                    </p:set>
                                    <p:anim calcmode="lin" valueType="num">
                                      <p:cBhvr additive="base">
                                        <p:cTn id="30" dur="500" fill="hold"/>
                                        <p:tgtEl>
                                          <p:spTgt spid="2053"/>
                                        </p:tgtEl>
                                        <p:attrNameLst>
                                          <p:attrName>ppt_x</p:attrName>
                                        </p:attrNameLst>
                                      </p:cBhvr>
                                      <p:tavLst>
                                        <p:tav tm="0">
                                          <p:val>
                                            <p:strVal val="1+#ppt_w/2"/>
                                          </p:val>
                                        </p:tav>
                                        <p:tav tm="100000">
                                          <p:val>
                                            <p:strVal val="#ppt_x"/>
                                          </p:val>
                                        </p:tav>
                                      </p:tavLst>
                                    </p:anim>
                                    <p:anim calcmode="lin" valueType="num">
                                      <p:cBhvr additive="base">
                                        <p:cTn id="31" dur="500" fill="hold"/>
                                        <p:tgtEl>
                                          <p:spTgt spid="2053"/>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 presetClass="entr" presetSubtype="2"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3"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2"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52" grpId="0"/>
      <p:bldP spid="205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3671900" y="3327834"/>
            <a:ext cx="3384376" cy="461665"/>
          </a:xfrm>
          <a:prstGeom prst="rect">
            <a:avLst/>
          </a:prstGeom>
          <a:noFill/>
        </p:spPr>
        <p:txBody>
          <a:bodyPr wrap="square" rtlCol="0">
            <a:spAutoFit/>
          </a:bodyPr>
          <a:lstStyle/>
          <a:p>
            <a:r>
              <a:rPr lang="zh-CN" altLang="en-US" sz="2400" dirty="0">
                <a:solidFill>
                  <a:schemeClr val="accent4">
                    <a:lumMod val="60000"/>
                    <a:lumOff val="40000"/>
                  </a:schemeClr>
                </a:solidFill>
                <a:latin typeface="微软雅黑" panose="020B0503020204020204" pitchFamily="34" charset="-122"/>
                <a:ea typeface="微软雅黑" panose="020B0503020204020204" pitchFamily="34" charset="-122"/>
                <a:hlinkClick r:id="rId3" action="ppaction://hlinkfile"/>
              </a:rPr>
              <a:t>点</a:t>
            </a:r>
            <a:r>
              <a:rPr lang="zh-CN" altLang="en-US" sz="2400" dirty="0" smtClean="0">
                <a:solidFill>
                  <a:schemeClr val="accent4">
                    <a:lumMod val="60000"/>
                    <a:lumOff val="40000"/>
                  </a:schemeClr>
                </a:solidFill>
                <a:latin typeface="微软雅黑" panose="020B0503020204020204" pitchFamily="34" charset="-122"/>
                <a:ea typeface="微软雅黑" panose="020B0503020204020204" pitchFamily="34" charset="-122"/>
                <a:hlinkClick r:id="rId3" action="ppaction://hlinkfile"/>
              </a:rPr>
              <a:t>此观看演示视频</a:t>
            </a:r>
            <a:endParaRPr lang="zh-CN" altLang="en-US" sz="2400"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56391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sp>
        <p:nvSpPr>
          <p:cNvPr id="17" name="Rectangle 20">
            <a:extLst>
              <a:ext uri="{FF2B5EF4-FFF2-40B4-BE49-F238E27FC236}">
                <a16:creationId xmlns:a16="http://schemas.microsoft.com/office/drawing/2014/main" xmlns="" id="{ECDAD0E9-05BD-4933-9F1E-11BEE810D0C4}"/>
              </a:ext>
            </a:extLst>
          </p:cNvPr>
          <p:cNvSpPr>
            <a:spLocks noChangeArrowheads="1"/>
          </p:cNvSpPr>
          <p:nvPr/>
        </p:nvSpPr>
        <p:spPr bwMode="auto">
          <a:xfrm>
            <a:off x="3477987" y="2375156"/>
            <a:ext cx="40312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defTabSz="725523"/>
            <a:r>
              <a:rPr lang="en-US" altLang="zh-CN" dirty="0">
                <a:solidFill>
                  <a:schemeClr val="tx1">
                    <a:lumMod val="75000"/>
                    <a:lumOff val="2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Thank you for </a:t>
            </a:r>
            <a:r>
              <a:rPr lang="en-US" altLang="zh-CN" dirty="0" smtClean="0">
                <a:solidFill>
                  <a:schemeClr val="tx1">
                    <a:lumMod val="75000"/>
                    <a:lumOff val="2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watching</a:t>
            </a:r>
            <a:r>
              <a:rPr lang="zh-CN" altLang="en-US" dirty="0" smtClean="0">
                <a:solidFill>
                  <a:schemeClr val="tx1">
                    <a:lumMod val="75000"/>
                    <a:lumOff val="2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solidFill>
                <a:schemeClr val="tx1">
                  <a:lumMod val="75000"/>
                  <a:lumOff val="2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TextBox 5">
            <a:extLst>
              <a:ext uri="{FF2B5EF4-FFF2-40B4-BE49-F238E27FC236}">
                <a16:creationId xmlns:a16="http://schemas.microsoft.com/office/drawing/2014/main" xmlns="" id="{04766117-4A53-417B-863B-964E26A29392}"/>
              </a:ext>
            </a:extLst>
          </p:cNvPr>
          <p:cNvSpPr txBox="1"/>
          <p:nvPr/>
        </p:nvSpPr>
        <p:spPr>
          <a:xfrm>
            <a:off x="2879812" y="1703701"/>
            <a:ext cx="5315941" cy="627066"/>
          </a:xfrm>
          <a:prstGeom prst="rect">
            <a:avLst/>
          </a:prstGeom>
          <a:noFill/>
        </p:spPr>
        <p:txBody>
          <a:bodyPr wrap="square" lIns="72554" tIns="36277" rIns="72554" bIns="36277" rtlCol="0">
            <a:spAutoFit/>
          </a:bodyPr>
          <a:lstStyle/>
          <a:p>
            <a:pPr algn="ctr"/>
            <a:r>
              <a:rPr lang="zh-CN" altLang="en-US" sz="3600" dirty="0" smtClean="0">
                <a:solidFill>
                  <a:schemeClr val="tx1">
                    <a:lumMod val="75000"/>
                    <a:lumOff val="25000"/>
                  </a:schemeClr>
                </a:solidFill>
                <a:latin typeface="微软雅黑" panose="020B0503020204020204" pitchFamily="34" charset="-122"/>
                <a:ea typeface="微软雅黑" panose="020B0503020204020204" pitchFamily="34" charset="-122"/>
              </a:rPr>
              <a:t>感谢观看！</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l="11545" t="62979" r="6584" b="10429"/>
          <a:stretch/>
        </p:blipFill>
        <p:spPr>
          <a:xfrm>
            <a:off x="16437" y="2991614"/>
            <a:ext cx="4015503" cy="1955667"/>
          </a:xfrm>
          <a:prstGeom prst="rect">
            <a:avLst/>
          </a:prstGeom>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l="52360" t="45847" r="37254" b="47228"/>
          <a:stretch/>
        </p:blipFill>
        <p:spPr>
          <a:xfrm>
            <a:off x="6705464" y="431527"/>
            <a:ext cx="1224136" cy="1223758"/>
          </a:xfrm>
          <a:prstGeom prst="rect">
            <a:avLst/>
          </a:prstGeom>
        </p:spPr>
      </p:pic>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44083" t="56790" r="44371" b="37612"/>
          <a:stretch/>
        </p:blipFill>
        <p:spPr>
          <a:xfrm>
            <a:off x="2879812" y="2340083"/>
            <a:ext cx="841699" cy="611956"/>
          </a:xfrm>
          <a:prstGeom prst="rect">
            <a:avLst/>
          </a:prstGeom>
        </p:spPr>
      </p:pic>
    </p:spTree>
    <p:extLst>
      <p:ext uri="{BB962C8B-B14F-4D97-AF65-F5344CB8AC3E}">
        <p14:creationId xmlns:p14="http://schemas.microsoft.com/office/powerpoint/2010/main" val="919941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0" fill="hold"/>
                                        <p:tgtEl>
                                          <p:spTgt spid="21"/>
                                        </p:tgtEl>
                                        <p:attrNameLst>
                                          <p:attrName>ppt_w</p:attrName>
                                        </p:attrNameLst>
                                      </p:cBhvr>
                                      <p:tavLst>
                                        <p:tav tm="0">
                                          <p:val>
                                            <p:strVal val="#ppt_w+.3"/>
                                          </p:val>
                                        </p:tav>
                                        <p:tav tm="100000">
                                          <p:val>
                                            <p:strVal val="#ppt_w"/>
                                          </p:val>
                                        </p:tav>
                                      </p:tavLst>
                                    </p:anim>
                                    <p:anim calcmode="lin" valueType="num">
                                      <p:cBhvr>
                                        <p:cTn id="13" dur="1000" fill="hold"/>
                                        <p:tgtEl>
                                          <p:spTgt spid="21"/>
                                        </p:tgtEl>
                                        <p:attrNameLst>
                                          <p:attrName>ppt_h</p:attrName>
                                        </p:attrNameLst>
                                      </p:cBhvr>
                                      <p:tavLst>
                                        <p:tav tm="0">
                                          <p:val>
                                            <p:strVal val="#ppt_h"/>
                                          </p:val>
                                        </p:tav>
                                        <p:tav tm="100000">
                                          <p:val>
                                            <p:strVal val="#ppt_h"/>
                                          </p:val>
                                        </p:tav>
                                      </p:tavLst>
                                    </p:anim>
                                    <p:animEffect transition="in" filter="fade">
                                      <p:cBhvr>
                                        <p:cTn id="14" dur="1000"/>
                                        <p:tgtEl>
                                          <p:spTgt spid="21"/>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53" presetClass="entr" presetSubtype="16" fill="hold" grpId="0" nodeType="afterEffect">
                                  <p:stCondLst>
                                    <p:cond delay="0"/>
                                  </p:stCondLst>
                                  <p:iterate type="wd">
                                    <p:tmPct val="10000"/>
                                  </p:iterate>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2" presetClass="entr" presetSubtype="12"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100"/>
                            </p:stCondLst>
                            <p:childTnLst>
                              <p:par>
                                <p:cTn id="38" presetID="22" presetClass="entr" presetSubtype="8"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410671" y="2222552"/>
            <a:ext cx="654025" cy="461523"/>
          </a:xfrm>
          <a:prstGeom prst="rect">
            <a:avLst/>
          </a:prstGeom>
          <a:noFill/>
        </p:spPr>
        <p:txBody>
          <a:bodyPr wrap="none" lIns="0" tIns="0" rIns="0" bIns="0">
            <a:spAutoFit/>
          </a:bodyPr>
          <a:lstStyle/>
          <a:p>
            <a:pPr>
              <a:defRPr/>
            </a:pP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P</a:t>
            </a:r>
            <a:r>
              <a:rPr lang="en-US" altLang="zh-CN" sz="3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art</a:t>
            </a:r>
            <a:endParaRPr lang="zh-CN" altLang="en-US" sz="8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2" name="文本框 13"/>
          <p:cNvSpPr txBox="1">
            <a:spLocks noChangeArrowheads="1"/>
          </p:cNvSpPr>
          <p:nvPr>
            <p:custDataLst>
              <p:tags r:id="rId3"/>
            </p:custDataLst>
          </p:nvPr>
        </p:nvSpPr>
        <p:spPr bwMode="auto">
          <a:xfrm>
            <a:off x="2503787" y="2101108"/>
            <a:ext cx="468078" cy="2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accent1"/>
                </a:solidFill>
                <a:latin typeface="Arial" panose="020B0604020202020204" pitchFamily="34" charset="0"/>
                <a:ea typeface="微软雅黑" panose="020B0503020204020204" pitchFamily="34" charset="-122"/>
                <a:sym typeface="Arial" panose="020B0604020202020204" pitchFamily="34" charset="0"/>
              </a:rPr>
              <a:t>章 节</a:t>
            </a:r>
          </a:p>
        </p:txBody>
      </p:sp>
      <p:sp>
        <p:nvSpPr>
          <p:cNvPr id="2053" name="文本框 14"/>
          <p:cNvSpPr txBox="1">
            <a:spLocks noChangeArrowheads="1"/>
          </p:cNvSpPr>
          <p:nvPr>
            <p:custDataLst>
              <p:tags r:id="rId4"/>
            </p:custDataLst>
          </p:nvPr>
        </p:nvSpPr>
        <p:spPr bwMode="auto">
          <a:xfrm>
            <a:off x="3186948" y="1761779"/>
            <a:ext cx="1025922" cy="110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a:spLocks/>
          </p:cNvSpPr>
          <p:nvPr>
            <p:custDataLst>
              <p:tags r:id="rId5"/>
            </p:custDataLst>
          </p:nvPr>
        </p:nvSpPr>
        <p:spPr>
          <a:xfrm>
            <a:off x="4499993" y="2061093"/>
            <a:ext cx="2621439" cy="6924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r>
              <a:rPr lang="zh-CN" altLang="en-US" sz="3600" b="1" dirty="0">
                <a:latin typeface="微软雅黑" panose="020B0503020204020204" pitchFamily="34" charset="-122"/>
                <a:ea typeface="微软雅黑" panose="020B0503020204020204" pitchFamily="34" charset="-122"/>
              </a:rPr>
              <a:t>作品简介</a:t>
            </a:r>
            <a:endParaRPr lang="en-US" altLang="zh-CN" sz="3600" b="1" dirty="0">
              <a:latin typeface="微软雅黑" panose="020B0503020204020204" pitchFamily="34" charset="-122"/>
              <a:ea typeface="微软雅黑" panose="020B0503020204020204" pitchFamily="34" charset="-122"/>
            </a:endParaRPr>
          </a:p>
          <a:p>
            <a:r>
              <a:rPr lang="en-US" altLang="zh-CN" sz="1400" dirty="0">
                <a:solidFill>
                  <a:schemeClr val="accent2"/>
                </a:solidFill>
                <a:latin typeface="Arial" panose="020B0604020202020204" pitchFamily="34" charset="0"/>
                <a:ea typeface="微软雅黑" panose="020B0503020204020204" pitchFamily="34" charset="-122"/>
              </a:rPr>
              <a:t>A brief introduction to the works</a:t>
            </a:r>
          </a:p>
        </p:txBody>
      </p:sp>
      <p:pic>
        <p:nvPicPr>
          <p:cNvPr id="13" name="图片 12"/>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52360" t="45847" r="37254" b="47228"/>
          <a:stretch/>
        </p:blipFill>
        <p:spPr>
          <a:xfrm rot="1788364">
            <a:off x="6773040" y="1229554"/>
            <a:ext cx="1224136" cy="1223758"/>
          </a:xfrm>
          <a:prstGeom prst="rect">
            <a:avLst/>
          </a:prstGeom>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44083" t="56790" r="44371" b="37612"/>
          <a:stretch/>
        </p:blipFill>
        <p:spPr>
          <a:xfrm rot="20604422">
            <a:off x="1630604" y="2453313"/>
            <a:ext cx="841699" cy="611956"/>
          </a:xfrm>
          <a:prstGeom prst="rect">
            <a:avLst/>
          </a:prstGeom>
        </p:spPr>
      </p:pic>
    </p:spTree>
    <p:custDataLst>
      <p:tags r:id="rId1"/>
    </p:custDataLst>
    <p:extLst>
      <p:ext uri="{BB962C8B-B14F-4D97-AF65-F5344CB8AC3E}">
        <p14:creationId xmlns:p14="http://schemas.microsoft.com/office/powerpoint/2010/main" val="38692866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3"/>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1000"/>
                                        <p:tgtEl>
                                          <p:spTgt spid="2052"/>
                                        </p:tgtEl>
                                      </p:cBhvr>
                                    </p:animEffect>
                                    <p:anim calcmode="lin" valueType="num">
                                      <p:cBhvr>
                                        <p:cTn id="19" dur="1000" fill="hold"/>
                                        <p:tgtEl>
                                          <p:spTgt spid="2052"/>
                                        </p:tgtEl>
                                        <p:attrNameLst>
                                          <p:attrName>ppt_x</p:attrName>
                                        </p:attrNameLst>
                                      </p:cBhvr>
                                      <p:tavLst>
                                        <p:tav tm="0">
                                          <p:val>
                                            <p:strVal val="#ppt_x"/>
                                          </p:val>
                                        </p:tav>
                                        <p:tav tm="100000">
                                          <p:val>
                                            <p:strVal val="#ppt_x"/>
                                          </p:val>
                                        </p:tav>
                                      </p:tavLst>
                                    </p:anim>
                                    <p:anim calcmode="lin" valueType="num">
                                      <p:cBhvr>
                                        <p:cTn id="20" dur="1000" fill="hold"/>
                                        <p:tgtEl>
                                          <p:spTgt spid="205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053"/>
                                        </p:tgtEl>
                                        <p:attrNameLst>
                                          <p:attrName>style.visibility</p:attrName>
                                        </p:attrNameLst>
                                      </p:cBhvr>
                                      <p:to>
                                        <p:strVal val="visible"/>
                                      </p:to>
                                    </p:set>
                                    <p:anim calcmode="lin" valueType="num">
                                      <p:cBhvr additive="base">
                                        <p:cTn id="30" dur="500" fill="hold"/>
                                        <p:tgtEl>
                                          <p:spTgt spid="2053"/>
                                        </p:tgtEl>
                                        <p:attrNameLst>
                                          <p:attrName>ppt_x</p:attrName>
                                        </p:attrNameLst>
                                      </p:cBhvr>
                                      <p:tavLst>
                                        <p:tav tm="0">
                                          <p:val>
                                            <p:strVal val="1+#ppt_w/2"/>
                                          </p:val>
                                        </p:tav>
                                        <p:tav tm="100000">
                                          <p:val>
                                            <p:strVal val="#ppt_x"/>
                                          </p:val>
                                        </p:tav>
                                      </p:tavLst>
                                    </p:anim>
                                    <p:anim calcmode="lin" valueType="num">
                                      <p:cBhvr additive="base">
                                        <p:cTn id="31" dur="500" fill="hold"/>
                                        <p:tgtEl>
                                          <p:spTgt spid="2053"/>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 presetClass="entr" presetSubtype="2"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3"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2"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52" grpId="0"/>
      <p:bldP spid="205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65134\Desktop\界面图片\denglu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5415"/>
          <a:stretch/>
        </p:blipFill>
        <p:spPr bwMode="auto">
          <a:xfrm>
            <a:off x="1939130" y="483518"/>
            <a:ext cx="2701463" cy="406432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5472101" y="1239602"/>
            <a:ext cx="2276652" cy="3177335"/>
            <a:chOff x="1088298" y="4213143"/>
            <a:chExt cx="2633697" cy="4520628"/>
          </a:xfrm>
        </p:grpSpPr>
        <p:sp>
          <p:nvSpPr>
            <p:cNvPr id="22" name="矩形 21"/>
            <p:cNvSpPr/>
            <p:nvPr/>
          </p:nvSpPr>
          <p:spPr>
            <a:xfrm>
              <a:off x="1088298" y="4594796"/>
              <a:ext cx="2633697" cy="4138975"/>
            </a:xfrm>
            <a:prstGeom prst="rect">
              <a:avLst/>
            </a:prstGeom>
          </p:spPr>
          <p:txBody>
            <a:bodyPr wrap="square">
              <a:spAutoFit/>
              <a:scene3d>
                <a:camera prst="orthographicFront"/>
                <a:lightRig rig="threePt" dir="t"/>
              </a:scene3d>
              <a:sp3d contourW="6350"/>
            </a:bodyPr>
            <a:lstStyle/>
            <a:p>
              <a:pPr>
                <a:lnSpc>
                  <a:spcPct val="120000"/>
                </a:lnSpc>
              </a:pPr>
              <a:endParaRPr lang="en-US" altLang="zh-CN" sz="1050" dirty="0">
                <a:latin typeface="+mn-ea"/>
              </a:endParaRPr>
            </a:p>
            <a:p>
              <a:pPr>
                <a:lnSpc>
                  <a:spcPct val="120000"/>
                </a:lnSpc>
              </a:pPr>
              <a:r>
                <a:rPr lang="zh-CN" altLang="en-US" sz="1200" dirty="0" smtClean="0">
                  <a:latin typeface="+mn-ea"/>
                </a:rPr>
                <a:t>搭伙吃饭</a:t>
              </a:r>
              <a:r>
                <a:rPr lang="en-US" altLang="zh-CN" sz="1200" dirty="0" smtClean="0">
                  <a:latin typeface="+mn-ea"/>
                </a:rPr>
                <a:t>APP</a:t>
              </a:r>
              <a:r>
                <a:rPr lang="zh-CN" altLang="en-US" sz="1200" dirty="0" smtClean="0">
                  <a:latin typeface="+mn-ea"/>
                </a:rPr>
                <a:t>又名拼单，主要是为了给孤身在外又</a:t>
              </a:r>
              <a:r>
                <a:rPr lang="zh-CN" altLang="en-US" sz="1200" dirty="0">
                  <a:latin typeface="+mn-ea"/>
                </a:rPr>
                <a:t>想要</a:t>
              </a:r>
              <a:r>
                <a:rPr lang="zh-CN" altLang="en-US" sz="1200" dirty="0" smtClean="0">
                  <a:latin typeface="+mn-ea"/>
                </a:rPr>
                <a:t>搭伙吃饭的人一个相约吃饭的平台</a:t>
              </a:r>
              <a:r>
                <a:rPr lang="zh-CN" altLang="en-US" sz="1200" dirty="0" smtClean="0"/>
                <a:t>。</a:t>
              </a:r>
              <a:endParaRPr lang="en-US" altLang="zh-CN" sz="1200" dirty="0" smtClean="0"/>
            </a:p>
            <a:p>
              <a:pPr>
                <a:lnSpc>
                  <a:spcPct val="120000"/>
                </a:lnSpc>
              </a:pPr>
              <a:r>
                <a:rPr lang="zh-CN" altLang="en-US" sz="1200" dirty="0" smtClean="0">
                  <a:latin typeface="+mn-ea"/>
                </a:rPr>
                <a:t>当今社会，尽管外卖行业如火如荼，不过在大多数情况下，外卖依然是一种快餐文化，本团队认为随着人民生活水平的提高，人民群众对生活质量的要求越来越高了，能够有一款美食拼单交友的</a:t>
              </a:r>
              <a:r>
                <a:rPr lang="en-US" altLang="zh-CN" sz="1200" dirty="0" smtClean="0">
                  <a:latin typeface="+mn-ea"/>
                </a:rPr>
                <a:t>APP</a:t>
              </a:r>
              <a:r>
                <a:rPr lang="zh-CN" altLang="en-US" sz="1200" dirty="0" smtClean="0">
                  <a:latin typeface="+mn-ea"/>
                </a:rPr>
                <a:t>，出现在市面，既是对人民需求的积极回应，也是一种大胆的尝试。</a:t>
              </a:r>
              <a:endParaRPr lang="en-US" altLang="zh-CN" sz="1200" dirty="0" smtClean="0">
                <a:latin typeface="+mn-ea"/>
              </a:endParaRPr>
            </a:p>
          </p:txBody>
        </p:sp>
        <p:sp>
          <p:nvSpPr>
            <p:cNvPr id="23" name="矩形 22"/>
            <p:cNvSpPr/>
            <p:nvPr/>
          </p:nvSpPr>
          <p:spPr>
            <a:xfrm>
              <a:off x="1088299" y="4213143"/>
              <a:ext cx="2241974" cy="438741"/>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latin typeface="微软雅黑" panose="020B0503020204020204" pitchFamily="34" charset="-122"/>
                  <a:ea typeface="微软雅黑" panose="020B0503020204020204" pitchFamily="34" charset="-122"/>
                </a:rPr>
                <a:t>搭伙吃饭</a:t>
              </a:r>
              <a:r>
                <a:rPr lang="en-US" altLang="zh-CN" sz="1400" dirty="0" smtClean="0">
                  <a:latin typeface="微软雅黑" panose="020B0503020204020204" pitchFamily="34" charset="-122"/>
                  <a:ea typeface="微软雅黑" panose="020B0503020204020204" pitchFamily="34" charset="-122"/>
                </a:rPr>
                <a:t>APP</a:t>
              </a:r>
              <a:endParaRPr lang="zh-CN" altLang="en-US"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29581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5767888" y="2837148"/>
            <a:ext cx="1975164" cy="1133355"/>
            <a:chOff x="1088298" y="4213143"/>
            <a:chExt cx="2633697" cy="1511693"/>
          </a:xfrm>
        </p:grpSpPr>
        <p:sp>
          <p:nvSpPr>
            <p:cNvPr id="62" name="矩形 61"/>
            <p:cNvSpPr/>
            <p:nvPr/>
          </p:nvSpPr>
          <p:spPr>
            <a:xfrm>
              <a:off x="1088298" y="4594796"/>
              <a:ext cx="2633697" cy="1130040"/>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t>用户根据需求填写拼单要求发起拼单或加入已经组建好的拼单。</a:t>
              </a:r>
              <a:endParaRPr lang="zh-CN" altLang="en-US" sz="1400" dirty="0"/>
            </a:p>
          </p:txBody>
        </p:sp>
        <p:sp>
          <p:nvSpPr>
            <p:cNvPr id="63" name="矩形 62"/>
            <p:cNvSpPr/>
            <p:nvPr/>
          </p:nvSpPr>
          <p:spPr>
            <a:xfrm>
              <a:off x="1088299" y="4213143"/>
              <a:ext cx="2241974" cy="485610"/>
            </a:xfrm>
            <a:prstGeom prst="rect">
              <a:avLst/>
            </a:prstGeom>
          </p:spPr>
          <p:txBody>
            <a:bodyPr wrap="square">
              <a:spAutoFit/>
              <a:scene3d>
                <a:camera prst="orthographicFront"/>
                <a:lightRig rig="threePt" dir="t"/>
              </a:scene3d>
              <a:sp3d contourW="6350"/>
            </a:bodyPr>
            <a:lstStyle/>
            <a:p>
              <a:pPr>
                <a:lnSpc>
                  <a:spcPct val="120000"/>
                </a:lnSpc>
              </a:pPr>
              <a:r>
                <a:rPr lang="zh-CN" altLang="en-US" sz="1600" b="1" dirty="0" smtClean="0"/>
                <a:t>在线拼单</a:t>
              </a:r>
              <a:endParaRPr lang="zh-CN" altLang="en-US" sz="1600" b="1" dirty="0"/>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80" name="图片 79"/>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pic>
        <p:nvPicPr>
          <p:cNvPr id="2050" name="Picture 2" descr="C:\Users\65134\Desktop\界面图片\ord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7744" y="446319"/>
            <a:ext cx="2449863" cy="435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906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5739483" y="2674402"/>
            <a:ext cx="1975164" cy="1133354"/>
            <a:chOff x="1088298" y="4213143"/>
            <a:chExt cx="2633697" cy="1511690"/>
          </a:xfrm>
        </p:grpSpPr>
        <p:sp>
          <p:nvSpPr>
            <p:cNvPr id="65" name="矩形 64"/>
            <p:cNvSpPr/>
            <p:nvPr/>
          </p:nvSpPr>
          <p:spPr>
            <a:xfrm>
              <a:off x="1088298" y="4594795"/>
              <a:ext cx="2633697" cy="1130038"/>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t>根据用户的地址定位用户附近的餐馆，便于用户对餐馆进行选择。</a:t>
              </a:r>
              <a:endParaRPr lang="zh-CN" altLang="en-US" sz="1400" dirty="0"/>
            </a:p>
          </p:txBody>
        </p:sp>
        <p:sp>
          <p:nvSpPr>
            <p:cNvPr id="66" name="矩形 65"/>
            <p:cNvSpPr/>
            <p:nvPr/>
          </p:nvSpPr>
          <p:spPr>
            <a:xfrm>
              <a:off x="1088299" y="4213143"/>
              <a:ext cx="2241974" cy="485609"/>
            </a:xfrm>
            <a:prstGeom prst="rect">
              <a:avLst/>
            </a:prstGeom>
          </p:spPr>
          <p:txBody>
            <a:bodyPr wrap="square">
              <a:spAutoFit/>
              <a:scene3d>
                <a:camera prst="orthographicFront"/>
                <a:lightRig rig="threePt" dir="t"/>
              </a:scene3d>
              <a:sp3d contourW="6350"/>
            </a:bodyPr>
            <a:lstStyle/>
            <a:p>
              <a:pPr>
                <a:lnSpc>
                  <a:spcPct val="120000"/>
                </a:lnSpc>
              </a:pPr>
              <a:r>
                <a:rPr lang="zh-CN" altLang="en-US" sz="1600" b="1" dirty="0" smtClean="0"/>
                <a:t>定位搜索</a:t>
              </a:r>
              <a:endParaRPr lang="zh-CN" altLang="en-US" sz="1600" b="1" dirty="0"/>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80" name="图片 79"/>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pic>
        <p:nvPicPr>
          <p:cNvPr id="2" name="Picture 2" descr="C:\Users\65134\Desktop\界面图片\GP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303498"/>
            <a:ext cx="2484276" cy="441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5829269" y="2581172"/>
            <a:ext cx="1975164" cy="1391888"/>
            <a:chOff x="1088298" y="4213143"/>
            <a:chExt cx="2633697" cy="1856528"/>
          </a:xfrm>
        </p:grpSpPr>
        <p:sp>
          <p:nvSpPr>
            <p:cNvPr id="68" name="矩形 67"/>
            <p:cNvSpPr/>
            <p:nvPr/>
          </p:nvSpPr>
          <p:spPr>
            <a:xfrm>
              <a:off x="1088298" y="4594796"/>
              <a:ext cx="2633697" cy="1474875"/>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t>用户发出拼单申请，别的用户可以查看该拼单的各种信息，选择加入和评论。</a:t>
              </a:r>
              <a:endParaRPr lang="zh-CN" altLang="en-US" sz="1400" dirty="0"/>
            </a:p>
          </p:txBody>
        </p:sp>
        <p:sp>
          <p:nvSpPr>
            <p:cNvPr id="69" name="矩形 68"/>
            <p:cNvSpPr/>
            <p:nvPr/>
          </p:nvSpPr>
          <p:spPr>
            <a:xfrm>
              <a:off x="1088299" y="4213143"/>
              <a:ext cx="2241974" cy="485609"/>
            </a:xfrm>
            <a:prstGeom prst="rect">
              <a:avLst/>
            </a:prstGeom>
          </p:spPr>
          <p:txBody>
            <a:bodyPr wrap="square">
              <a:spAutoFit/>
              <a:scene3d>
                <a:camera prst="orthographicFront"/>
                <a:lightRig rig="threePt" dir="t"/>
              </a:scene3d>
              <a:sp3d contourW="6350"/>
            </a:bodyPr>
            <a:lstStyle/>
            <a:p>
              <a:pPr>
                <a:lnSpc>
                  <a:spcPct val="120000"/>
                </a:lnSpc>
              </a:pPr>
              <a:r>
                <a:rPr lang="zh-CN" altLang="en-US" sz="1600" b="1" dirty="0" smtClean="0"/>
                <a:t>美食社交</a:t>
              </a:r>
              <a:endParaRPr lang="zh-CN" altLang="en-US" sz="1600" b="1" dirty="0"/>
            </a:p>
          </p:txBody>
        </p:sp>
      </p:grpSp>
      <p:pic>
        <p:nvPicPr>
          <p:cNvPr id="79" name="图片 78"/>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0199648">
            <a:off x="-925363" y="3463933"/>
            <a:ext cx="3273654" cy="3144305"/>
          </a:xfrm>
          <a:prstGeom prst="rect">
            <a:avLst/>
          </a:prstGeom>
        </p:spPr>
      </p:pic>
      <p:pic>
        <p:nvPicPr>
          <p:cNvPr id="80" name="图片 79"/>
          <p:cNvPicPr>
            <a:picLocks noChangeAspect="1"/>
          </p:cNvPicPr>
          <p:nvPr/>
        </p:nvPicPr>
        <p:blipFill rotWithShape="1">
          <a:blip r:embed="rId3" cstate="print">
            <a:extLst>
              <a:ext uri="{28A0092B-C50C-407E-A947-70E740481C1C}">
                <a14:useLocalDpi xmlns:a14="http://schemas.microsoft.com/office/drawing/2010/main" val="0"/>
              </a:ext>
            </a:extLst>
          </a:blip>
          <a:srcRect l="32651" t="6931" r="13819" b="58780"/>
          <a:stretch/>
        </p:blipFill>
        <p:spPr>
          <a:xfrm rot="2963407" flipH="1">
            <a:off x="7017097" y="-1572639"/>
            <a:ext cx="3004912" cy="3145276"/>
          </a:xfrm>
          <a:prstGeom prst="rect">
            <a:avLst/>
          </a:prstGeom>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3728" y="267494"/>
            <a:ext cx="2592288" cy="4610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74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2"/>
            </p:custDataLst>
          </p:nvPr>
        </p:nvSpPr>
        <p:spPr>
          <a:xfrm>
            <a:off x="2410671" y="2222552"/>
            <a:ext cx="654025" cy="461523"/>
          </a:xfrm>
          <a:prstGeom prst="rect">
            <a:avLst/>
          </a:prstGeom>
          <a:noFill/>
        </p:spPr>
        <p:txBody>
          <a:bodyPr wrap="none" lIns="0" tIns="0" rIns="0" bIns="0">
            <a:spAutoFit/>
          </a:bodyPr>
          <a:lstStyle/>
          <a:p>
            <a:pPr>
              <a:defRPr/>
            </a:pP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P</a:t>
            </a:r>
            <a:r>
              <a:rPr lang="en-US" altLang="zh-CN" sz="3000" dirty="0">
                <a:solidFill>
                  <a:schemeClr val="accent1"/>
                </a:solidFill>
                <a:latin typeface="Arial" panose="020B0604020202020204" pitchFamily="34" charset="0"/>
                <a:ea typeface="微软雅黑" panose="020B0503020204020204" pitchFamily="34" charset="-122"/>
                <a:sym typeface="Arial" panose="020B0604020202020204" pitchFamily="34" charset="0"/>
              </a:rPr>
              <a:t>art</a:t>
            </a:r>
            <a:endParaRPr lang="zh-CN" altLang="en-US" sz="8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52" name="文本框 13"/>
          <p:cNvSpPr txBox="1">
            <a:spLocks noChangeArrowheads="1"/>
          </p:cNvSpPr>
          <p:nvPr>
            <p:custDataLst>
              <p:tags r:id="rId3"/>
            </p:custDataLst>
          </p:nvPr>
        </p:nvSpPr>
        <p:spPr bwMode="auto">
          <a:xfrm>
            <a:off x="2503787" y="2101108"/>
            <a:ext cx="468078" cy="24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dirty="0">
                <a:solidFill>
                  <a:schemeClr val="accent1"/>
                </a:solidFill>
                <a:latin typeface="Arial" panose="020B0604020202020204" pitchFamily="34" charset="0"/>
                <a:ea typeface="微软雅黑" panose="020B0503020204020204" pitchFamily="34" charset="-122"/>
                <a:sym typeface="Arial" panose="020B0604020202020204" pitchFamily="34" charset="0"/>
              </a:rPr>
              <a:t>章 节</a:t>
            </a:r>
          </a:p>
        </p:txBody>
      </p:sp>
      <p:sp>
        <p:nvSpPr>
          <p:cNvPr id="2053" name="文本框 14"/>
          <p:cNvSpPr txBox="1">
            <a:spLocks noChangeArrowheads="1"/>
          </p:cNvSpPr>
          <p:nvPr>
            <p:custDataLst>
              <p:tags r:id="rId4"/>
            </p:custDataLst>
          </p:nvPr>
        </p:nvSpPr>
        <p:spPr bwMode="auto">
          <a:xfrm>
            <a:off x="3186948" y="1761779"/>
            <a:ext cx="1025922" cy="110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7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7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a:spLocks/>
          </p:cNvSpPr>
          <p:nvPr>
            <p:custDataLst>
              <p:tags r:id="rId5"/>
            </p:custDataLst>
          </p:nvPr>
        </p:nvSpPr>
        <p:spPr>
          <a:xfrm>
            <a:off x="4499993" y="2061093"/>
            <a:ext cx="2621439" cy="6924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r>
              <a:rPr lang="zh-CN" altLang="en-US" sz="3600" b="1" dirty="0">
                <a:latin typeface="微软雅黑" panose="020B0503020204020204" pitchFamily="34" charset="-122"/>
                <a:ea typeface="微软雅黑" panose="020B0503020204020204" pitchFamily="34" charset="-122"/>
              </a:rPr>
              <a:t>竞品分析</a:t>
            </a:r>
          </a:p>
          <a:p>
            <a:pPr lvl="0"/>
            <a:r>
              <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rPr>
              <a:t>Competitive product analysis</a:t>
            </a:r>
            <a:endParaRPr lang="zh-CN" altLang="en-US"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a:off x="-1193646" y="-622569"/>
            <a:ext cx="3272644" cy="3145276"/>
          </a:xfrm>
          <a:prstGeom prst="rect">
            <a:avLst/>
          </a:prstGeom>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32651" t="6931" r="13819" b="58780"/>
          <a:stretch/>
        </p:blipFill>
        <p:spPr>
          <a:xfrm rot="2963407" flipH="1">
            <a:off x="6969654" y="2922371"/>
            <a:ext cx="3004912" cy="3145276"/>
          </a:xfrm>
          <a:prstGeom prst="rect">
            <a:avLst/>
          </a:prstGeom>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52360" t="45847" r="37254" b="47228"/>
          <a:stretch/>
        </p:blipFill>
        <p:spPr>
          <a:xfrm rot="1788364">
            <a:off x="6773040" y="1229554"/>
            <a:ext cx="1224136" cy="1223758"/>
          </a:xfrm>
          <a:prstGeom prst="rect">
            <a:avLst/>
          </a:prstGeom>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44083" t="56790" r="44371" b="37612"/>
          <a:stretch/>
        </p:blipFill>
        <p:spPr>
          <a:xfrm rot="20604422">
            <a:off x="1630604" y="2453313"/>
            <a:ext cx="841699" cy="611956"/>
          </a:xfrm>
          <a:prstGeom prst="rect">
            <a:avLst/>
          </a:prstGeom>
        </p:spPr>
      </p:pic>
    </p:spTree>
    <p:custDataLst>
      <p:tags r:id="rId1"/>
    </p:custDataLst>
    <p:extLst>
      <p:ext uri="{BB962C8B-B14F-4D97-AF65-F5344CB8AC3E}">
        <p14:creationId xmlns:p14="http://schemas.microsoft.com/office/powerpoint/2010/main" val="387431972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3"/>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1000"/>
                                        <p:tgtEl>
                                          <p:spTgt spid="2052"/>
                                        </p:tgtEl>
                                      </p:cBhvr>
                                    </p:animEffect>
                                    <p:anim calcmode="lin" valueType="num">
                                      <p:cBhvr>
                                        <p:cTn id="19" dur="1000" fill="hold"/>
                                        <p:tgtEl>
                                          <p:spTgt spid="2052"/>
                                        </p:tgtEl>
                                        <p:attrNameLst>
                                          <p:attrName>ppt_x</p:attrName>
                                        </p:attrNameLst>
                                      </p:cBhvr>
                                      <p:tavLst>
                                        <p:tav tm="0">
                                          <p:val>
                                            <p:strVal val="#ppt_x"/>
                                          </p:val>
                                        </p:tav>
                                        <p:tav tm="100000">
                                          <p:val>
                                            <p:strVal val="#ppt_x"/>
                                          </p:val>
                                        </p:tav>
                                      </p:tavLst>
                                    </p:anim>
                                    <p:anim calcmode="lin" valueType="num">
                                      <p:cBhvr>
                                        <p:cTn id="20" dur="1000" fill="hold"/>
                                        <p:tgtEl>
                                          <p:spTgt spid="205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 presetClass="entr" presetSubtype="2" fill="hold" grpId="0" nodeType="afterEffect">
                                  <p:stCondLst>
                                    <p:cond delay="0"/>
                                  </p:stCondLst>
                                  <p:childTnLst>
                                    <p:set>
                                      <p:cBhvr>
                                        <p:cTn id="29" dur="1" fill="hold">
                                          <p:stCondLst>
                                            <p:cond delay="0"/>
                                          </p:stCondLst>
                                        </p:cTn>
                                        <p:tgtEl>
                                          <p:spTgt spid="2053"/>
                                        </p:tgtEl>
                                        <p:attrNameLst>
                                          <p:attrName>style.visibility</p:attrName>
                                        </p:attrNameLst>
                                      </p:cBhvr>
                                      <p:to>
                                        <p:strVal val="visible"/>
                                      </p:to>
                                    </p:set>
                                    <p:anim calcmode="lin" valueType="num">
                                      <p:cBhvr additive="base">
                                        <p:cTn id="30" dur="500" fill="hold"/>
                                        <p:tgtEl>
                                          <p:spTgt spid="2053"/>
                                        </p:tgtEl>
                                        <p:attrNameLst>
                                          <p:attrName>ppt_x</p:attrName>
                                        </p:attrNameLst>
                                      </p:cBhvr>
                                      <p:tavLst>
                                        <p:tav tm="0">
                                          <p:val>
                                            <p:strVal val="1+#ppt_w/2"/>
                                          </p:val>
                                        </p:tav>
                                        <p:tav tm="100000">
                                          <p:val>
                                            <p:strVal val="#ppt_x"/>
                                          </p:val>
                                        </p:tav>
                                      </p:tavLst>
                                    </p:anim>
                                    <p:anim calcmode="lin" valueType="num">
                                      <p:cBhvr additive="base">
                                        <p:cTn id="31" dur="500" fill="hold"/>
                                        <p:tgtEl>
                                          <p:spTgt spid="2053"/>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 presetClass="entr" presetSubtype="2"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3"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1+#ppt_w/2"/>
                                          </p:val>
                                        </p:tav>
                                        <p:tav tm="100000">
                                          <p:val>
                                            <p:strVal val="#ppt_x"/>
                                          </p:val>
                                        </p:tav>
                                      </p:tavLst>
                                    </p:anim>
                                    <p:anim calcmode="lin" valueType="num">
                                      <p:cBhvr additive="base">
                                        <p:cTn id="42" dur="5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2"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52" grpId="0"/>
      <p:bldP spid="205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65134\Desktop\艺术设计\Screenshot_20180305-2139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1131590"/>
            <a:ext cx="1800200" cy="3200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572000" y="1880473"/>
            <a:ext cx="2829010" cy="2246769"/>
          </a:xfrm>
          <a:prstGeom prst="rect">
            <a:avLst/>
          </a:prstGeom>
        </p:spPr>
        <p:txBody>
          <a:bodyPr wrap="square">
            <a:spAutoFit/>
          </a:bodyPr>
          <a:lstStyle/>
          <a:p>
            <a:pPr algn="just">
              <a:lnSpc>
                <a:spcPct val="140000"/>
              </a:lnSpc>
            </a:pPr>
            <a:r>
              <a:rPr lang="zh-CN" altLang="en-US" sz="1600" b="1" dirty="0">
                <a:latin typeface="+mn-ea"/>
              </a:rPr>
              <a:t>功能分析：</a:t>
            </a:r>
            <a:endParaRPr lang="en-US" altLang="zh-CN" sz="1600" b="1" dirty="0">
              <a:latin typeface="+mn-ea"/>
            </a:endParaRPr>
          </a:p>
          <a:p>
            <a:pPr algn="just">
              <a:lnSpc>
                <a:spcPct val="140000"/>
              </a:lnSpc>
            </a:pPr>
            <a:r>
              <a:rPr lang="zh-CN" altLang="en-US" sz="1400" dirty="0">
                <a:latin typeface="+mn-ea"/>
              </a:rPr>
              <a:t>移动软件美团团购客户端是美团网精心打造提供浏览、支付、消费凭借等一体化服务的的移动应用程序。美团团购客户端浏览顺畅、操作简单，并且针对移动终端做了一系列专享功能和体验。</a:t>
            </a:r>
          </a:p>
        </p:txBody>
      </p:sp>
      <p:sp>
        <p:nvSpPr>
          <p:cNvPr id="5" name="矩形 4"/>
          <p:cNvSpPr/>
          <p:nvPr/>
        </p:nvSpPr>
        <p:spPr>
          <a:xfrm>
            <a:off x="740768" y="415512"/>
            <a:ext cx="800219"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美团</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08425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1.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12.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1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1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17.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19.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21.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22.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2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ags/tag2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2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TextBox 11"/>
</p:tagLst>
</file>

<file path=ppt/tags/tag9.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3"/>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E3B30"/>
      </a:dk2>
      <a:lt2>
        <a:srgbClr val="FBEEC9"/>
      </a:lt2>
      <a:accent1>
        <a:srgbClr val="65ADA9"/>
      </a:accent1>
      <a:accent2>
        <a:srgbClr val="8BB7D3"/>
      </a:accent2>
      <a:accent3>
        <a:srgbClr val="65ADA9"/>
      </a:accent3>
      <a:accent4>
        <a:srgbClr val="8BB7D3"/>
      </a:accent4>
      <a:accent5>
        <a:srgbClr val="65ADA9"/>
      </a:accent5>
      <a:accent6>
        <a:srgbClr val="8BB7D3"/>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1394</TotalTime>
  <Words>916</Words>
  <Application>Microsoft Office PowerPoint</Application>
  <PresentationFormat>全屏显示(16:9)</PresentationFormat>
  <Paragraphs>113</Paragraphs>
  <Slides>28</Slides>
  <Notes>10</Notes>
  <HiddenSlides>0</HiddenSlides>
  <MMClips>1</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
  <cp:lastModifiedBy>sa</cp:lastModifiedBy>
  <cp:revision>392</cp:revision>
  <dcterms:created xsi:type="dcterms:W3CDTF">2017-03-27T05:41:56Z</dcterms:created>
  <dcterms:modified xsi:type="dcterms:W3CDTF">2018-03-08T04:42:48Z</dcterms:modified>
</cp:coreProperties>
</file>